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7" r:id="rId3"/>
    <p:sldId id="258" r:id="rId4"/>
    <p:sldId id="259" r:id="rId5"/>
    <p:sldId id="260" r:id="rId6"/>
    <p:sldId id="296" r:id="rId7"/>
    <p:sldId id="261" r:id="rId8"/>
    <p:sldId id="295" r:id="rId9"/>
    <p:sldId id="262" r:id="rId10"/>
    <p:sldId id="291" r:id="rId11"/>
    <p:sldId id="263" r:id="rId12"/>
    <p:sldId id="264" r:id="rId13"/>
    <p:sldId id="265" r:id="rId14"/>
    <p:sldId id="292" r:id="rId15"/>
    <p:sldId id="266" r:id="rId16"/>
    <p:sldId id="290" r:id="rId17"/>
    <p:sldId id="267" r:id="rId18"/>
    <p:sldId id="275" r:id="rId19"/>
    <p:sldId id="274" r:id="rId20"/>
    <p:sldId id="289" r:id="rId21"/>
    <p:sldId id="287" r:id="rId22"/>
    <p:sldId id="288" r:id="rId23"/>
    <p:sldId id="276" r:id="rId24"/>
    <p:sldId id="270" r:id="rId25"/>
    <p:sldId id="272" r:id="rId26"/>
    <p:sldId id="273" r:id="rId27"/>
  </p:sldIdLst>
  <p:sldSz cx="18288000" cy="10287000"/>
  <p:notesSz cx="6858000" cy="9144000"/>
  <p:embeddedFontLst>
    <p:embeddedFont>
      <p:font typeface="Aileron Ultra-Bold" panose="020B0604020202020204" charset="0"/>
      <p:regular r:id="rId28"/>
    </p:embeddedFont>
    <p:embeddedFont>
      <p:font typeface="Aileron Heavy" panose="020B0604020202020204" charset="0"/>
      <p:regular r:id="rId29"/>
    </p:embeddedFont>
    <p:embeddedFont>
      <p:font typeface="Glacial Indifference" panose="020B0604020202020204" charset="0"/>
      <p:regular r:id="rId30"/>
    </p:embeddedFont>
    <p:embeddedFont>
      <p:font typeface="Calibri" panose="020F0502020204030204" pitchFamily="34" charset="0"/>
      <p:regular r:id="rId31"/>
      <p:bold r:id="rId32"/>
      <p:italic r:id="rId33"/>
      <p:boldItalic r:id="rId34"/>
    </p:embeddedFont>
    <p:embeddedFont>
      <p:font typeface="Aileron" panose="020B0604020202020204" charset="0"/>
      <p:regular r:id="rId35"/>
    </p:embeddedFont>
    <p:embeddedFont>
      <p:font typeface="TT Backwards Bold" panose="020B0604020202020204" charset="0"/>
      <p:regular r:id="rId36"/>
    </p:embeddedFont>
    <p:embeddedFont>
      <p:font typeface="Garet" panose="020B0604020202020204" charset="0"/>
      <p:regular r:id="rId37"/>
    </p:embeddedFont>
    <p:embeddedFont>
      <p:font typeface="Merriweather Sans Bold" panose="020B0604020202020204" charset="0"/>
      <p:regular r:id="rId38"/>
    </p:embeddedFont>
    <p:embeddedFont>
      <p:font typeface="Merriweather Sans Ultra-Bold Italics" panose="020B0604020202020204" charset="0"/>
      <p:regular r:id="rId39"/>
    </p:embeddedFont>
    <p:embeddedFont>
      <p:font typeface="Garet Bold" panose="020B0604020202020204" charset="0"/>
      <p:regular r:id="rId40"/>
    </p:embeddedFont>
    <p:embeddedFont>
      <p:font typeface="Montserrat Ultra-Bold Italics" panose="020B0604020202020204" charset="0"/>
      <p:regular r:id="rId41"/>
    </p:embeddedFont>
    <p:embeddedFont>
      <p:font typeface="Inter" panose="020B0604020202020204" charset="0"/>
      <p:regular r:id="rId42"/>
    </p:embeddedFont>
    <p:embeddedFont>
      <p:font typeface="DM Sans"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04-Mar-24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svg"/><Relationship Id="rId7" Type="http://schemas.openxmlformats.org/officeDocument/2006/relationships/image" Target="../media/image21.png"/><Relationship Id="rId12" Type="http://schemas.openxmlformats.org/officeDocument/2006/relationships/slide" Target="slide1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19.xml"/><Relationship Id="rId3" Type="http://schemas.openxmlformats.org/officeDocument/2006/relationships/image" Target="../media/image3.svg"/><Relationship Id="rId7" Type="http://schemas.openxmlformats.org/officeDocument/2006/relationships/image" Target="../media/image48.svg"/><Relationship Id="rId12"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slide" Target="slide18.xml"/><Relationship Id="rId5" Type="http://schemas.openxmlformats.org/officeDocument/2006/relationships/image" Target="../media/image5.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slide" Target="slide2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5.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slide" Target="slide25.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5.xml"/><Relationship Id="rId3" Type="http://schemas.openxmlformats.org/officeDocument/2006/relationships/image" Target="../media/image3.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slide" Target="slide4.xml"/><Relationship Id="rId5" Type="http://schemas.openxmlformats.org/officeDocument/2006/relationships/image" Target="../media/image5.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svg"/><Relationship Id="rId18" Type="http://schemas.openxmlformats.org/officeDocument/2006/relationships/image" Target="../media/image32.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29.png"/><Relationship Id="rId17" Type="http://schemas.openxmlformats.org/officeDocument/2006/relationships/image" Target="../media/image40.svg"/><Relationship Id="rId2" Type="http://schemas.openxmlformats.org/officeDocument/2006/relationships/image" Target="../media/image24.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28.png"/><Relationship Id="rId19" Type="http://schemas.openxmlformats.org/officeDocument/2006/relationships/image" Target="../media/image42.svg"/><Relationship Id="rId4" Type="http://schemas.openxmlformats.org/officeDocument/2006/relationships/image" Target="../media/image25.png"/><Relationship Id="rId9" Type="http://schemas.openxmlformats.org/officeDocument/2006/relationships/image" Target="../media/image32.sv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png"/><Relationship Id="rId18" Type="http://schemas.openxmlformats.org/officeDocument/2006/relationships/image" Target="../media/image9.png"/><Relationship Id="rId26" Type="http://schemas.openxmlformats.org/officeDocument/2006/relationships/slide" Target="slide17.xml"/><Relationship Id="rId3" Type="http://schemas.openxmlformats.org/officeDocument/2006/relationships/image" Target="../media/image8.svg"/><Relationship Id="rId21"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image" Target="../media/image7.png"/><Relationship Id="rId17" Type="http://schemas.openxmlformats.org/officeDocument/2006/relationships/slide" Target="slide9.xml"/><Relationship Id="rId25" Type="http://schemas.openxmlformats.org/officeDocument/2006/relationships/image" Target="../media/image17.png"/><Relationship Id="rId33"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11.xml"/><Relationship Id="rId29"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24" Type="http://schemas.openxmlformats.org/officeDocument/2006/relationships/image" Target="../media/image16.png"/><Relationship Id="rId32" Type="http://schemas.openxmlformats.org/officeDocument/2006/relationships/slide" Target="slide23.xml"/><Relationship Id="rId5" Type="http://schemas.openxmlformats.org/officeDocument/2006/relationships/image" Target="../media/image10.svg"/><Relationship Id="rId15" Type="http://schemas.openxmlformats.org/officeDocument/2006/relationships/image" Target="../media/image8.png"/><Relationship Id="rId23" Type="http://schemas.openxmlformats.org/officeDocument/2006/relationships/slide" Target="slide15.xml"/><Relationship Id="rId28"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svg"/><Relationship Id="rId14" Type="http://schemas.openxmlformats.org/officeDocument/2006/relationships/slide" Target="slide7.xml"/><Relationship Id="rId22" Type="http://schemas.openxmlformats.org/officeDocument/2006/relationships/image" Target="../media/image16.png"/><Relationship Id="rId27" Type="http://schemas.openxmlformats.org/officeDocument/2006/relationships/image" Target="../media/image17.png"/><Relationship Id="rId30"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alphaModFix amt="31000"/>
              </a:blip>
              <a:stretch>
                <a:fillRect t="-9333" b="-9333"/>
              </a:stretch>
            </a:blipFill>
          </p:spPr>
        </p:sp>
      </p:grpSp>
      <p:sp>
        <p:nvSpPr>
          <p:cNvPr id="4" name="AutoShape 4"/>
          <p:cNvSpPr/>
          <p:nvPr/>
        </p:nvSpPr>
        <p:spPr>
          <a:xfrm rot="9391">
            <a:off x="1549123" y="971749"/>
            <a:ext cx="13785572" cy="0"/>
          </a:xfrm>
          <a:prstGeom prst="line">
            <a:avLst/>
          </a:prstGeom>
          <a:ln w="38100" cap="flat">
            <a:solidFill>
              <a:srgbClr val="768B54"/>
            </a:solidFill>
            <a:prstDash val="solid"/>
            <a:headEnd type="none" w="sm" len="sm"/>
            <a:tailEnd type="oval" w="lg" len="lg"/>
          </a:ln>
        </p:spPr>
      </p:sp>
      <p:sp>
        <p:nvSpPr>
          <p:cNvPr id="5" name="Freeform 5"/>
          <p:cNvSpPr/>
          <p:nvPr/>
        </p:nvSpPr>
        <p:spPr>
          <a:xfrm rot="5400000">
            <a:off x="-397822" y="-1356524"/>
            <a:ext cx="5242205" cy="4770406"/>
          </a:xfrm>
          <a:custGeom>
            <a:avLst/>
            <a:gdLst/>
            <a:ahLst/>
            <a:cxnLst/>
            <a:rect l="l" t="t" r="r" b="b"/>
            <a:pathLst>
              <a:path w="5242205" h="4770406">
                <a:moveTo>
                  <a:pt x="0" y="0"/>
                </a:moveTo>
                <a:lnTo>
                  <a:pt x="5242205" y="0"/>
                </a:lnTo>
                <a:lnTo>
                  <a:pt x="5242205" y="4770406"/>
                </a:lnTo>
                <a:lnTo>
                  <a:pt x="0" y="47704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rot="5400000">
            <a:off x="-2284919" y="456835"/>
            <a:ext cx="6454356" cy="2355840"/>
          </a:xfrm>
          <a:custGeom>
            <a:avLst/>
            <a:gdLst/>
            <a:ahLst/>
            <a:cxnLst/>
            <a:rect l="l" t="t" r="r" b="b"/>
            <a:pathLst>
              <a:path w="6454356" h="2355840">
                <a:moveTo>
                  <a:pt x="0" y="0"/>
                </a:moveTo>
                <a:lnTo>
                  <a:pt x="6454355" y="0"/>
                </a:lnTo>
                <a:lnTo>
                  <a:pt x="6454355" y="2355840"/>
                </a:lnTo>
                <a:lnTo>
                  <a:pt x="0" y="235584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7" name="Group 7"/>
          <p:cNvGrpSpPr/>
          <p:nvPr/>
        </p:nvGrpSpPr>
        <p:grpSpPr>
          <a:xfrm rot="-10736161">
            <a:off x="16685351" y="1041879"/>
            <a:ext cx="568543" cy="587648"/>
            <a:chOff x="0" y="0"/>
            <a:chExt cx="149740" cy="154771"/>
          </a:xfrm>
        </p:grpSpPr>
        <p:sp>
          <p:nvSpPr>
            <p:cNvPr id="8" name="Freeform 8"/>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9" name="TextBox 9"/>
            <p:cNvSpPr txBox="1"/>
            <p:nvPr/>
          </p:nvSpPr>
          <p:spPr>
            <a:xfrm>
              <a:off x="0" y="-47625"/>
              <a:ext cx="149740" cy="202396"/>
            </a:xfrm>
            <a:prstGeom prst="rect">
              <a:avLst/>
            </a:prstGeom>
          </p:spPr>
          <p:txBody>
            <a:bodyPr lIns="50800" tIns="50800" rIns="50800" bIns="50800" rtlCol="0" anchor="ctr"/>
            <a:lstStyle/>
            <a:p>
              <a:pPr algn="ctr">
                <a:lnSpc>
                  <a:spcPts val="3499"/>
                </a:lnSpc>
              </a:pPr>
              <a:endParaRPr dirty="0"/>
            </a:p>
          </p:txBody>
        </p:sp>
      </p:grpSp>
      <p:grpSp>
        <p:nvGrpSpPr>
          <p:cNvPr id="10" name="Group 10"/>
          <p:cNvGrpSpPr/>
          <p:nvPr/>
        </p:nvGrpSpPr>
        <p:grpSpPr>
          <a:xfrm rot="-10736161">
            <a:off x="16959007" y="1789735"/>
            <a:ext cx="284271" cy="237708"/>
            <a:chOff x="0" y="0"/>
            <a:chExt cx="74870" cy="62606"/>
          </a:xfrm>
        </p:grpSpPr>
        <p:sp>
          <p:nvSpPr>
            <p:cNvPr id="11" name="Freeform 11"/>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2" name="TextBox 12"/>
            <p:cNvSpPr txBox="1"/>
            <p:nvPr/>
          </p:nvSpPr>
          <p:spPr>
            <a:xfrm>
              <a:off x="0" y="-47625"/>
              <a:ext cx="74870" cy="110231"/>
            </a:xfrm>
            <a:prstGeom prst="rect">
              <a:avLst/>
            </a:prstGeom>
          </p:spPr>
          <p:txBody>
            <a:bodyPr lIns="50800" tIns="50800" rIns="50800" bIns="50800" rtlCol="0" anchor="ctr"/>
            <a:lstStyle/>
            <a:p>
              <a:pPr algn="ctr">
                <a:lnSpc>
                  <a:spcPts val="3499"/>
                </a:lnSpc>
              </a:pPr>
              <a:endParaRPr dirty="0"/>
            </a:p>
          </p:txBody>
        </p:sp>
      </p:grpSp>
      <p:grpSp>
        <p:nvGrpSpPr>
          <p:cNvPr id="13" name="Group 13"/>
          <p:cNvGrpSpPr/>
          <p:nvPr/>
        </p:nvGrpSpPr>
        <p:grpSpPr>
          <a:xfrm rot="-10736161">
            <a:off x="16260505" y="1031319"/>
            <a:ext cx="284271" cy="237708"/>
            <a:chOff x="0" y="0"/>
            <a:chExt cx="74870" cy="62606"/>
          </a:xfrm>
        </p:grpSpPr>
        <p:sp>
          <p:nvSpPr>
            <p:cNvPr id="14" name="Freeform 14"/>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5" name="TextBox 15"/>
            <p:cNvSpPr txBox="1"/>
            <p:nvPr/>
          </p:nvSpPr>
          <p:spPr>
            <a:xfrm>
              <a:off x="0" y="-47625"/>
              <a:ext cx="74870" cy="110231"/>
            </a:xfrm>
            <a:prstGeom prst="rect">
              <a:avLst/>
            </a:prstGeom>
          </p:spPr>
          <p:txBody>
            <a:bodyPr lIns="50800" tIns="50800" rIns="50800" bIns="50800" rtlCol="0" anchor="ctr"/>
            <a:lstStyle/>
            <a:p>
              <a:pPr algn="ctr">
                <a:lnSpc>
                  <a:spcPts val="3499"/>
                </a:lnSpc>
              </a:pPr>
              <a:endParaRPr dirty="0"/>
            </a:p>
          </p:txBody>
        </p:sp>
      </p:grpSp>
      <p:grpSp>
        <p:nvGrpSpPr>
          <p:cNvPr id="16" name="Group 16"/>
          <p:cNvGrpSpPr/>
          <p:nvPr/>
        </p:nvGrpSpPr>
        <p:grpSpPr>
          <a:xfrm>
            <a:off x="10503765" y="7352266"/>
            <a:ext cx="377347" cy="361689"/>
            <a:chOff x="0" y="0"/>
            <a:chExt cx="99383" cy="95260"/>
          </a:xfrm>
        </p:grpSpPr>
        <p:sp>
          <p:nvSpPr>
            <p:cNvPr id="17" name="Freeform 17"/>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8" name="TextBox 18"/>
            <p:cNvSpPr txBox="1"/>
            <p:nvPr/>
          </p:nvSpPr>
          <p:spPr>
            <a:xfrm>
              <a:off x="0" y="-47625"/>
              <a:ext cx="99383" cy="142885"/>
            </a:xfrm>
            <a:prstGeom prst="rect">
              <a:avLst/>
            </a:prstGeom>
          </p:spPr>
          <p:txBody>
            <a:bodyPr lIns="50800" tIns="50800" rIns="50800" bIns="50800" rtlCol="0" anchor="ctr"/>
            <a:lstStyle/>
            <a:p>
              <a:pPr algn="ctr">
                <a:lnSpc>
                  <a:spcPts val="3499"/>
                </a:lnSpc>
              </a:pPr>
              <a:endParaRPr dirty="0"/>
            </a:p>
          </p:txBody>
        </p:sp>
      </p:grpSp>
      <p:sp>
        <p:nvSpPr>
          <p:cNvPr id="19" name="TextBox 19"/>
          <p:cNvSpPr txBox="1"/>
          <p:nvPr/>
        </p:nvSpPr>
        <p:spPr>
          <a:xfrm>
            <a:off x="8330342" y="4133015"/>
            <a:ext cx="9039095" cy="3184258"/>
          </a:xfrm>
          <a:prstGeom prst="rect">
            <a:avLst/>
          </a:prstGeom>
        </p:spPr>
        <p:txBody>
          <a:bodyPr lIns="0" tIns="0" rIns="0" bIns="0" rtlCol="0" anchor="t">
            <a:spAutoFit/>
          </a:bodyPr>
          <a:lstStyle/>
          <a:p>
            <a:pPr algn="ctr">
              <a:lnSpc>
                <a:spcPts val="7154"/>
              </a:lnSpc>
            </a:pPr>
            <a:r>
              <a:rPr lang="en-US" sz="7531" dirty="0">
                <a:solidFill>
                  <a:srgbClr val="373F42"/>
                </a:solidFill>
                <a:latin typeface="Merriweather Sans Ultra-Bold Italics"/>
              </a:rPr>
              <a:t>PENGEMBANGAN BISNIS SELADA HIDROPONIK</a:t>
            </a:r>
          </a:p>
        </p:txBody>
      </p:sp>
      <p:grpSp>
        <p:nvGrpSpPr>
          <p:cNvPr id="20" name="Group 20"/>
          <p:cNvGrpSpPr/>
          <p:nvPr/>
        </p:nvGrpSpPr>
        <p:grpSpPr>
          <a:xfrm>
            <a:off x="1734295" y="2947982"/>
            <a:ext cx="377347" cy="361689"/>
            <a:chOff x="0" y="0"/>
            <a:chExt cx="99383" cy="95260"/>
          </a:xfrm>
        </p:grpSpPr>
        <p:sp>
          <p:nvSpPr>
            <p:cNvPr id="21" name="Freeform 21"/>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22" name="TextBox 22"/>
            <p:cNvSpPr txBox="1"/>
            <p:nvPr/>
          </p:nvSpPr>
          <p:spPr>
            <a:xfrm>
              <a:off x="0" y="-47625"/>
              <a:ext cx="99383" cy="142885"/>
            </a:xfrm>
            <a:prstGeom prst="rect">
              <a:avLst/>
            </a:prstGeom>
          </p:spPr>
          <p:txBody>
            <a:bodyPr lIns="50800" tIns="50800" rIns="50800" bIns="50800" rtlCol="0" anchor="ctr"/>
            <a:lstStyle/>
            <a:p>
              <a:pPr algn="ctr">
                <a:lnSpc>
                  <a:spcPts val="3499"/>
                </a:lnSpc>
              </a:pPr>
              <a:endParaRPr dirty="0"/>
            </a:p>
          </p:txBody>
        </p:sp>
      </p:grpSp>
      <p:grpSp>
        <p:nvGrpSpPr>
          <p:cNvPr id="23" name="Group 23"/>
          <p:cNvGrpSpPr>
            <a:grpSpLocks noChangeAspect="1"/>
          </p:cNvGrpSpPr>
          <p:nvPr/>
        </p:nvGrpSpPr>
        <p:grpSpPr>
          <a:xfrm>
            <a:off x="1549096" y="3621573"/>
            <a:ext cx="7528502" cy="4318257"/>
            <a:chOff x="0" y="0"/>
            <a:chExt cx="7981950" cy="4578350"/>
          </a:xfrm>
        </p:grpSpPr>
        <p:sp>
          <p:nvSpPr>
            <p:cNvPr id="24" name="Freeform 2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73F42"/>
            </a:solidFill>
          </p:spPr>
        </p:sp>
        <p:sp>
          <p:nvSpPr>
            <p:cNvPr id="25" name="Freeform 2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768B54"/>
            </a:solidFill>
          </p:spPr>
        </p:sp>
        <p:sp>
          <p:nvSpPr>
            <p:cNvPr id="26" name="Freeform 2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373F42"/>
            </a:solidFill>
          </p:spPr>
        </p:sp>
        <p:sp>
          <p:nvSpPr>
            <p:cNvPr id="27" name="Freeform 2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373F42"/>
            </a:solidFill>
          </p:spPr>
        </p:sp>
        <p:sp>
          <p:nvSpPr>
            <p:cNvPr id="28" name="Freeform 2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7"/>
              <a:stretch>
                <a:fillRect t="-3278" b="-3278"/>
              </a:stretch>
            </a:blipFill>
          </p:spPr>
        </p:sp>
      </p:grpSp>
      <p:grpSp>
        <p:nvGrpSpPr>
          <p:cNvPr id="29" name="Group 29"/>
          <p:cNvGrpSpPr/>
          <p:nvPr/>
        </p:nvGrpSpPr>
        <p:grpSpPr>
          <a:xfrm>
            <a:off x="1803358" y="4362405"/>
            <a:ext cx="899525" cy="2883362"/>
            <a:chOff x="0" y="0"/>
            <a:chExt cx="236912" cy="759404"/>
          </a:xfrm>
        </p:grpSpPr>
        <p:sp>
          <p:nvSpPr>
            <p:cNvPr id="30" name="Freeform 30"/>
            <p:cNvSpPr/>
            <p:nvPr/>
          </p:nvSpPr>
          <p:spPr>
            <a:xfrm>
              <a:off x="0" y="0"/>
              <a:ext cx="236912" cy="759404"/>
            </a:xfrm>
            <a:custGeom>
              <a:avLst/>
              <a:gdLst/>
              <a:ahLst/>
              <a:cxnLst/>
              <a:rect l="l" t="t" r="r" b="b"/>
              <a:pathLst>
                <a:path w="236912" h="759404">
                  <a:moveTo>
                    <a:pt x="0" y="0"/>
                  </a:moveTo>
                  <a:lnTo>
                    <a:pt x="236912" y="0"/>
                  </a:lnTo>
                  <a:lnTo>
                    <a:pt x="236912" y="759404"/>
                  </a:lnTo>
                  <a:lnTo>
                    <a:pt x="0" y="759404"/>
                  </a:lnTo>
                  <a:close/>
                </a:path>
              </a:pathLst>
            </a:custGeom>
            <a:solidFill>
              <a:srgbClr val="000000">
                <a:alpha val="0"/>
              </a:srgbClr>
            </a:solidFill>
            <a:ln w="38100" cap="sq">
              <a:solidFill>
                <a:srgbClr val="768B54"/>
              </a:solidFill>
              <a:prstDash val="solid"/>
              <a:miter/>
            </a:ln>
          </p:spPr>
        </p:sp>
        <p:sp>
          <p:nvSpPr>
            <p:cNvPr id="31" name="TextBox 31"/>
            <p:cNvSpPr txBox="1"/>
            <p:nvPr/>
          </p:nvSpPr>
          <p:spPr>
            <a:xfrm>
              <a:off x="0" y="-47625"/>
              <a:ext cx="236912" cy="807029"/>
            </a:xfrm>
            <a:prstGeom prst="rect">
              <a:avLst/>
            </a:prstGeom>
          </p:spPr>
          <p:txBody>
            <a:bodyPr lIns="50800" tIns="50800" rIns="50800" bIns="50800" rtlCol="0" anchor="ctr"/>
            <a:lstStyle/>
            <a:p>
              <a:pPr algn="ctr">
                <a:lnSpc>
                  <a:spcPts val="3499"/>
                </a:lnSpc>
              </a:pPr>
              <a:endParaRPr dirty="0"/>
            </a:p>
          </p:txBody>
        </p:sp>
      </p:grpSp>
      <p:grpSp>
        <p:nvGrpSpPr>
          <p:cNvPr id="32" name="Group 32"/>
          <p:cNvGrpSpPr/>
          <p:nvPr/>
        </p:nvGrpSpPr>
        <p:grpSpPr>
          <a:xfrm>
            <a:off x="8046071" y="6764619"/>
            <a:ext cx="568543" cy="587648"/>
            <a:chOff x="0" y="0"/>
            <a:chExt cx="149740" cy="154771"/>
          </a:xfrm>
        </p:grpSpPr>
        <p:sp>
          <p:nvSpPr>
            <p:cNvPr id="33" name="Freeform 33"/>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4" name="TextBox 34"/>
            <p:cNvSpPr txBox="1"/>
            <p:nvPr/>
          </p:nvSpPr>
          <p:spPr>
            <a:xfrm>
              <a:off x="0" y="-47625"/>
              <a:ext cx="149740" cy="202396"/>
            </a:xfrm>
            <a:prstGeom prst="rect">
              <a:avLst/>
            </a:prstGeom>
          </p:spPr>
          <p:txBody>
            <a:bodyPr lIns="50800" tIns="50800" rIns="50800" bIns="50800" rtlCol="0" anchor="ctr"/>
            <a:lstStyle/>
            <a:p>
              <a:pPr algn="ctr">
                <a:lnSpc>
                  <a:spcPts val="3499"/>
                </a:lnSpc>
              </a:pPr>
              <a:endParaRPr dirty="0"/>
            </a:p>
          </p:txBody>
        </p:sp>
      </p:grpSp>
      <p:grpSp>
        <p:nvGrpSpPr>
          <p:cNvPr id="35" name="Group 35"/>
          <p:cNvGrpSpPr/>
          <p:nvPr/>
        </p:nvGrpSpPr>
        <p:grpSpPr>
          <a:xfrm>
            <a:off x="7151058" y="2947982"/>
            <a:ext cx="780028" cy="3251297"/>
            <a:chOff x="0" y="0"/>
            <a:chExt cx="205439" cy="856309"/>
          </a:xfrm>
        </p:grpSpPr>
        <p:sp>
          <p:nvSpPr>
            <p:cNvPr id="36" name="Freeform 36"/>
            <p:cNvSpPr/>
            <p:nvPr/>
          </p:nvSpPr>
          <p:spPr>
            <a:xfrm>
              <a:off x="0" y="0"/>
              <a:ext cx="205439" cy="856309"/>
            </a:xfrm>
            <a:custGeom>
              <a:avLst/>
              <a:gdLst/>
              <a:ahLst/>
              <a:cxnLst/>
              <a:rect l="l" t="t" r="r" b="b"/>
              <a:pathLst>
                <a:path w="205439" h="856309">
                  <a:moveTo>
                    <a:pt x="0" y="0"/>
                  </a:moveTo>
                  <a:lnTo>
                    <a:pt x="205439" y="0"/>
                  </a:lnTo>
                  <a:lnTo>
                    <a:pt x="205439" y="856309"/>
                  </a:lnTo>
                  <a:lnTo>
                    <a:pt x="0" y="856309"/>
                  </a:lnTo>
                  <a:close/>
                </a:path>
              </a:pathLst>
            </a:custGeom>
            <a:solidFill>
              <a:srgbClr val="768B54"/>
            </a:solidFill>
          </p:spPr>
        </p:sp>
        <p:sp>
          <p:nvSpPr>
            <p:cNvPr id="37" name="TextBox 37"/>
            <p:cNvSpPr txBox="1"/>
            <p:nvPr/>
          </p:nvSpPr>
          <p:spPr>
            <a:xfrm>
              <a:off x="0" y="-47625"/>
              <a:ext cx="205439" cy="903934"/>
            </a:xfrm>
            <a:prstGeom prst="rect">
              <a:avLst/>
            </a:prstGeom>
          </p:spPr>
          <p:txBody>
            <a:bodyPr lIns="50800" tIns="50800" rIns="50800" bIns="50800" rtlCol="0" anchor="ctr"/>
            <a:lstStyle/>
            <a:p>
              <a:pPr algn="ctr">
                <a:lnSpc>
                  <a:spcPts val="3499"/>
                </a:lnSpc>
              </a:pPr>
              <a:endParaRPr dirty="0"/>
            </a:p>
          </p:txBody>
        </p:sp>
      </p:grpSp>
      <p:grpSp>
        <p:nvGrpSpPr>
          <p:cNvPr id="38" name="Group 38"/>
          <p:cNvGrpSpPr/>
          <p:nvPr/>
        </p:nvGrpSpPr>
        <p:grpSpPr>
          <a:xfrm>
            <a:off x="7151058" y="2347169"/>
            <a:ext cx="780028" cy="440825"/>
            <a:chOff x="0" y="0"/>
            <a:chExt cx="205439" cy="116102"/>
          </a:xfrm>
        </p:grpSpPr>
        <p:sp>
          <p:nvSpPr>
            <p:cNvPr id="39" name="Freeform 39"/>
            <p:cNvSpPr/>
            <p:nvPr/>
          </p:nvSpPr>
          <p:spPr>
            <a:xfrm>
              <a:off x="0" y="0"/>
              <a:ext cx="205439" cy="116102"/>
            </a:xfrm>
            <a:custGeom>
              <a:avLst/>
              <a:gdLst/>
              <a:ahLst/>
              <a:cxnLst/>
              <a:rect l="l" t="t" r="r" b="b"/>
              <a:pathLst>
                <a:path w="205439" h="116102">
                  <a:moveTo>
                    <a:pt x="0" y="0"/>
                  </a:moveTo>
                  <a:lnTo>
                    <a:pt x="205439" y="0"/>
                  </a:lnTo>
                  <a:lnTo>
                    <a:pt x="205439" y="116102"/>
                  </a:lnTo>
                  <a:lnTo>
                    <a:pt x="0" y="116102"/>
                  </a:lnTo>
                  <a:close/>
                </a:path>
              </a:pathLst>
            </a:custGeom>
            <a:solidFill>
              <a:srgbClr val="768B54"/>
            </a:solidFill>
          </p:spPr>
        </p:sp>
        <p:sp>
          <p:nvSpPr>
            <p:cNvPr id="40" name="TextBox 40"/>
            <p:cNvSpPr txBox="1"/>
            <p:nvPr/>
          </p:nvSpPr>
          <p:spPr>
            <a:xfrm>
              <a:off x="0" y="-47625"/>
              <a:ext cx="205439" cy="163727"/>
            </a:xfrm>
            <a:prstGeom prst="rect">
              <a:avLst/>
            </a:prstGeom>
          </p:spPr>
          <p:txBody>
            <a:bodyPr lIns="50800" tIns="50800" rIns="50800" bIns="50800" rtlCol="0" anchor="ctr"/>
            <a:lstStyle/>
            <a:p>
              <a:pPr algn="ctr">
                <a:lnSpc>
                  <a:spcPts val="3499"/>
                </a:lnSpc>
              </a:pPr>
              <a:endParaRPr dirty="0"/>
            </a:p>
          </p:txBody>
        </p:sp>
      </p:grpSp>
      <p:grpSp>
        <p:nvGrpSpPr>
          <p:cNvPr id="41" name="Group 41"/>
          <p:cNvGrpSpPr/>
          <p:nvPr/>
        </p:nvGrpSpPr>
        <p:grpSpPr>
          <a:xfrm>
            <a:off x="12275973" y="2868912"/>
            <a:ext cx="784442" cy="158141"/>
            <a:chOff x="0" y="0"/>
            <a:chExt cx="206602" cy="41650"/>
          </a:xfrm>
        </p:grpSpPr>
        <p:sp>
          <p:nvSpPr>
            <p:cNvPr id="42" name="Freeform 4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43" name="TextBox 43"/>
            <p:cNvSpPr txBox="1"/>
            <p:nvPr/>
          </p:nvSpPr>
          <p:spPr>
            <a:xfrm>
              <a:off x="0" y="-47625"/>
              <a:ext cx="206602" cy="89275"/>
            </a:xfrm>
            <a:prstGeom prst="rect">
              <a:avLst/>
            </a:prstGeom>
          </p:spPr>
          <p:txBody>
            <a:bodyPr lIns="50800" tIns="50800" rIns="50800" bIns="50800" rtlCol="0" anchor="ctr"/>
            <a:lstStyle/>
            <a:p>
              <a:pPr algn="ctr">
                <a:lnSpc>
                  <a:spcPts val="3499"/>
                </a:lnSpc>
              </a:pPr>
              <a:endParaRPr dirty="0"/>
            </a:p>
          </p:txBody>
        </p:sp>
      </p:grpSp>
      <p:grpSp>
        <p:nvGrpSpPr>
          <p:cNvPr id="44" name="Group 44"/>
          <p:cNvGrpSpPr/>
          <p:nvPr/>
        </p:nvGrpSpPr>
        <p:grpSpPr>
          <a:xfrm>
            <a:off x="11405806" y="2868912"/>
            <a:ext cx="784442" cy="158141"/>
            <a:chOff x="0" y="0"/>
            <a:chExt cx="206602" cy="41650"/>
          </a:xfrm>
        </p:grpSpPr>
        <p:sp>
          <p:nvSpPr>
            <p:cNvPr id="45" name="Freeform 45"/>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46" name="TextBox 46"/>
            <p:cNvSpPr txBox="1"/>
            <p:nvPr/>
          </p:nvSpPr>
          <p:spPr>
            <a:xfrm>
              <a:off x="0" y="-47625"/>
              <a:ext cx="206602" cy="89275"/>
            </a:xfrm>
            <a:prstGeom prst="rect">
              <a:avLst/>
            </a:prstGeom>
          </p:spPr>
          <p:txBody>
            <a:bodyPr lIns="50800" tIns="50800" rIns="50800" bIns="50800" rtlCol="0" anchor="ctr"/>
            <a:lstStyle/>
            <a:p>
              <a:pPr algn="ctr">
                <a:lnSpc>
                  <a:spcPts val="3499"/>
                </a:lnSpc>
              </a:pPr>
              <a:endParaRPr dirty="0"/>
            </a:p>
          </p:txBody>
        </p:sp>
      </p:grpSp>
      <p:grpSp>
        <p:nvGrpSpPr>
          <p:cNvPr id="47" name="Group 47"/>
          <p:cNvGrpSpPr/>
          <p:nvPr/>
        </p:nvGrpSpPr>
        <p:grpSpPr>
          <a:xfrm>
            <a:off x="13146141" y="2868912"/>
            <a:ext cx="784442" cy="158141"/>
            <a:chOff x="0" y="0"/>
            <a:chExt cx="206602" cy="41650"/>
          </a:xfrm>
        </p:grpSpPr>
        <p:sp>
          <p:nvSpPr>
            <p:cNvPr id="48" name="Freeform 48"/>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49" name="TextBox 49"/>
            <p:cNvSpPr txBox="1"/>
            <p:nvPr/>
          </p:nvSpPr>
          <p:spPr>
            <a:xfrm>
              <a:off x="0" y="-47625"/>
              <a:ext cx="206602" cy="89275"/>
            </a:xfrm>
            <a:prstGeom prst="rect">
              <a:avLst/>
            </a:prstGeom>
          </p:spPr>
          <p:txBody>
            <a:bodyPr lIns="50800" tIns="50800" rIns="50800" bIns="50800" rtlCol="0" anchor="ctr"/>
            <a:lstStyle/>
            <a:p>
              <a:pPr algn="ctr">
                <a:lnSpc>
                  <a:spcPts val="3499"/>
                </a:lnSpc>
              </a:pPr>
              <a:endParaRPr dirty="0"/>
            </a:p>
          </p:txBody>
        </p:sp>
      </p:grpSp>
      <p:grpSp>
        <p:nvGrpSpPr>
          <p:cNvPr id="50" name="Group 50"/>
          <p:cNvGrpSpPr/>
          <p:nvPr/>
        </p:nvGrpSpPr>
        <p:grpSpPr>
          <a:xfrm rot="63838">
            <a:off x="1054015" y="8919030"/>
            <a:ext cx="568543" cy="587648"/>
            <a:chOff x="0" y="0"/>
            <a:chExt cx="149740" cy="154771"/>
          </a:xfrm>
        </p:grpSpPr>
        <p:sp>
          <p:nvSpPr>
            <p:cNvPr id="51" name="Freeform 51"/>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52" name="TextBox 52"/>
            <p:cNvSpPr txBox="1"/>
            <p:nvPr/>
          </p:nvSpPr>
          <p:spPr>
            <a:xfrm>
              <a:off x="0" y="-47625"/>
              <a:ext cx="149740" cy="202396"/>
            </a:xfrm>
            <a:prstGeom prst="rect">
              <a:avLst/>
            </a:prstGeom>
          </p:spPr>
          <p:txBody>
            <a:bodyPr lIns="50800" tIns="50800" rIns="50800" bIns="50800" rtlCol="0" anchor="ctr"/>
            <a:lstStyle/>
            <a:p>
              <a:pPr algn="ctr">
                <a:lnSpc>
                  <a:spcPts val="3499"/>
                </a:lnSpc>
              </a:pPr>
              <a:endParaRPr dirty="0"/>
            </a:p>
          </p:txBody>
        </p:sp>
      </p:grpSp>
      <p:grpSp>
        <p:nvGrpSpPr>
          <p:cNvPr id="53" name="Group 53"/>
          <p:cNvGrpSpPr/>
          <p:nvPr/>
        </p:nvGrpSpPr>
        <p:grpSpPr>
          <a:xfrm rot="63838">
            <a:off x="1064630" y="8521114"/>
            <a:ext cx="284271" cy="237708"/>
            <a:chOff x="0" y="0"/>
            <a:chExt cx="74870" cy="62606"/>
          </a:xfrm>
        </p:grpSpPr>
        <p:sp>
          <p:nvSpPr>
            <p:cNvPr id="54" name="Freeform 54"/>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55" name="TextBox 55"/>
            <p:cNvSpPr txBox="1"/>
            <p:nvPr/>
          </p:nvSpPr>
          <p:spPr>
            <a:xfrm>
              <a:off x="0" y="-47625"/>
              <a:ext cx="74870" cy="110231"/>
            </a:xfrm>
            <a:prstGeom prst="rect">
              <a:avLst/>
            </a:prstGeom>
          </p:spPr>
          <p:txBody>
            <a:bodyPr lIns="50800" tIns="50800" rIns="50800" bIns="50800" rtlCol="0" anchor="ctr"/>
            <a:lstStyle/>
            <a:p>
              <a:pPr algn="ctr">
                <a:lnSpc>
                  <a:spcPts val="3499"/>
                </a:lnSpc>
              </a:pPr>
              <a:endParaRPr dirty="0"/>
            </a:p>
          </p:txBody>
        </p:sp>
      </p:grpSp>
      <p:grpSp>
        <p:nvGrpSpPr>
          <p:cNvPr id="56" name="Group 56"/>
          <p:cNvGrpSpPr/>
          <p:nvPr/>
        </p:nvGrpSpPr>
        <p:grpSpPr>
          <a:xfrm rot="63838">
            <a:off x="1763131" y="9279530"/>
            <a:ext cx="284271" cy="237708"/>
            <a:chOff x="0" y="0"/>
            <a:chExt cx="74870" cy="62606"/>
          </a:xfrm>
        </p:grpSpPr>
        <p:sp>
          <p:nvSpPr>
            <p:cNvPr id="57" name="Freeform 57"/>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58" name="TextBox 58"/>
            <p:cNvSpPr txBox="1"/>
            <p:nvPr/>
          </p:nvSpPr>
          <p:spPr>
            <a:xfrm>
              <a:off x="0" y="-47625"/>
              <a:ext cx="74870" cy="110231"/>
            </a:xfrm>
            <a:prstGeom prst="rect">
              <a:avLst/>
            </a:prstGeom>
          </p:spPr>
          <p:txBody>
            <a:bodyPr lIns="50800" tIns="50800" rIns="50800" bIns="50800" rtlCol="0" anchor="ctr"/>
            <a:lstStyle/>
            <a:p>
              <a:pPr algn="ctr">
                <a:lnSpc>
                  <a:spcPts val="3499"/>
                </a:lnSpc>
              </a:pPr>
              <a:endParaRPr dirty="0"/>
            </a:p>
          </p:txBody>
        </p:sp>
      </p:grpSp>
      <p:sp>
        <p:nvSpPr>
          <p:cNvPr id="59" name="AutoShape 59"/>
          <p:cNvSpPr/>
          <p:nvPr/>
        </p:nvSpPr>
        <p:spPr>
          <a:xfrm rot="9391">
            <a:off x="2894398" y="9258081"/>
            <a:ext cx="13785572" cy="0"/>
          </a:xfrm>
          <a:prstGeom prst="line">
            <a:avLst/>
          </a:prstGeom>
          <a:ln w="38100" cap="flat">
            <a:solidFill>
              <a:srgbClr val="768B54"/>
            </a:solidFill>
            <a:prstDash val="solid"/>
            <a:headEnd type="oval" w="lg" len="lg"/>
            <a:tailEnd type="none" w="sm" len="sm"/>
          </a:ln>
        </p:spPr>
      </p:sp>
      <p:sp>
        <p:nvSpPr>
          <p:cNvPr id="60" name="Freeform 60"/>
          <p:cNvSpPr/>
          <p:nvPr/>
        </p:nvSpPr>
        <p:spPr>
          <a:xfrm rot="-5400000">
            <a:off x="13851086" y="6063189"/>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1" name="Freeform 61"/>
          <p:cNvSpPr/>
          <p:nvPr/>
        </p:nvSpPr>
        <p:spPr>
          <a:xfrm rot="-5400000">
            <a:off x="14499010" y="6640326"/>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2" name="TextBox 62"/>
          <p:cNvSpPr txBox="1"/>
          <p:nvPr/>
        </p:nvSpPr>
        <p:spPr>
          <a:xfrm>
            <a:off x="2111641" y="2900357"/>
            <a:ext cx="4879483" cy="349250"/>
          </a:xfrm>
          <a:prstGeom prst="rect">
            <a:avLst/>
          </a:prstGeom>
        </p:spPr>
        <p:txBody>
          <a:bodyPr lIns="0" tIns="0" rIns="0" bIns="0" rtlCol="0" anchor="t">
            <a:spAutoFit/>
          </a:bodyPr>
          <a:lstStyle/>
          <a:p>
            <a:pPr algn="ctr">
              <a:lnSpc>
                <a:spcPts val="2800"/>
              </a:lnSpc>
            </a:pPr>
            <a:r>
              <a:rPr lang="en-US" sz="2000" dirty="0">
                <a:solidFill>
                  <a:srgbClr val="373F42"/>
                </a:solidFill>
                <a:latin typeface="Merriweather Sans Bold"/>
              </a:rPr>
              <a:t>Presented By </a:t>
            </a:r>
            <a:r>
              <a:rPr lang="en-US" sz="2000" dirty="0" err="1">
                <a:solidFill>
                  <a:srgbClr val="373F42"/>
                </a:solidFill>
                <a:latin typeface="Merriweather Sans Bold"/>
              </a:rPr>
              <a:t>Kuspuji</a:t>
            </a:r>
            <a:r>
              <a:rPr lang="en-US" sz="2000">
                <a:solidFill>
                  <a:srgbClr val="373F42"/>
                </a:solidFill>
                <a:latin typeface="Merriweather Sans Bold"/>
              </a:rPr>
              <a:t> Futri Fahdilah</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13743981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3890986" y="5923700"/>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5400000">
            <a:off x="14538910" y="6500837"/>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555750" y="1181100"/>
            <a:ext cx="7588250" cy="75882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9" name="AutoShape 9"/>
          <p:cNvSpPr/>
          <p:nvPr/>
        </p:nvSpPr>
        <p:spPr>
          <a:xfrm flipV="1">
            <a:off x="8392831" y="2300984"/>
            <a:ext cx="2553428" cy="601866"/>
          </a:xfrm>
          <a:prstGeom prst="line">
            <a:avLst/>
          </a:prstGeom>
          <a:ln w="38100" cap="flat">
            <a:solidFill>
              <a:srgbClr val="48592E"/>
            </a:solidFill>
            <a:prstDash val="sysDot"/>
            <a:headEnd type="none" w="sm" len="sm"/>
            <a:tailEnd type="arrow" w="med" len="sm"/>
          </a:ln>
        </p:spPr>
      </p:sp>
      <p:sp>
        <p:nvSpPr>
          <p:cNvPr id="10" name="AutoShape 10"/>
          <p:cNvSpPr/>
          <p:nvPr/>
        </p:nvSpPr>
        <p:spPr>
          <a:xfrm>
            <a:off x="8788799" y="6450503"/>
            <a:ext cx="2687199" cy="720033"/>
          </a:xfrm>
          <a:prstGeom prst="line">
            <a:avLst/>
          </a:prstGeom>
          <a:ln w="38100" cap="flat">
            <a:solidFill>
              <a:srgbClr val="48592E"/>
            </a:solidFill>
            <a:prstDash val="sysDot"/>
            <a:headEnd type="none" w="sm" len="sm"/>
            <a:tailEnd type="arrow" w="med" len="sm"/>
          </a:ln>
        </p:spPr>
      </p:sp>
      <p:grpSp>
        <p:nvGrpSpPr>
          <p:cNvPr id="11" name="Group 11"/>
          <p:cNvGrpSpPr/>
          <p:nvPr/>
        </p:nvGrpSpPr>
        <p:grpSpPr>
          <a:xfrm>
            <a:off x="11120670" y="1634433"/>
            <a:ext cx="1268417" cy="12684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1580773" y="6450503"/>
            <a:ext cx="1268417" cy="126841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12441963" y="1981342"/>
            <a:ext cx="2007995"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Model Bisnis</a:t>
            </a:r>
          </a:p>
        </p:txBody>
      </p:sp>
      <p:sp>
        <p:nvSpPr>
          <p:cNvPr id="18" name="TextBox 18"/>
          <p:cNvSpPr txBox="1"/>
          <p:nvPr/>
        </p:nvSpPr>
        <p:spPr>
          <a:xfrm>
            <a:off x="12944440" y="6870399"/>
            <a:ext cx="2246193"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Skema Bisnis</a:t>
            </a:r>
          </a:p>
        </p:txBody>
      </p:sp>
      <p:sp>
        <p:nvSpPr>
          <p:cNvPr id="19" name="TextBox 19"/>
          <p:cNvSpPr txBox="1"/>
          <p:nvPr/>
        </p:nvSpPr>
        <p:spPr>
          <a:xfrm>
            <a:off x="3431223" y="9060237"/>
            <a:ext cx="3837305" cy="495300"/>
          </a:xfrm>
          <a:prstGeom prst="rect">
            <a:avLst/>
          </a:prstGeom>
        </p:spPr>
        <p:txBody>
          <a:bodyPr lIns="0" tIns="0" rIns="0" bIns="0" rtlCol="0" anchor="t">
            <a:spAutoFit/>
          </a:bodyPr>
          <a:lstStyle/>
          <a:p>
            <a:pPr algn="ctr">
              <a:lnSpc>
                <a:spcPts val="3945"/>
              </a:lnSpc>
            </a:pPr>
            <a:r>
              <a:rPr lang="en-US" sz="3287" spc="98">
                <a:solidFill>
                  <a:srgbClr val="292929"/>
                </a:solidFill>
                <a:latin typeface="Merriweather Sans Bold"/>
              </a:rPr>
              <a:t>ASPEK TEKNIS</a:t>
            </a:r>
          </a:p>
        </p:txBody>
      </p:sp>
      <p:sp>
        <p:nvSpPr>
          <p:cNvPr id="20" name="Freeform 20"/>
          <p:cNvSpPr/>
          <p:nvPr/>
        </p:nvSpPr>
        <p:spPr>
          <a:xfrm>
            <a:off x="2998791" y="2792416"/>
            <a:ext cx="4702167" cy="4702167"/>
          </a:xfrm>
          <a:custGeom>
            <a:avLst/>
            <a:gdLst/>
            <a:ahLst/>
            <a:cxnLst/>
            <a:rect l="l" t="t" r="r" b="b"/>
            <a:pathLst>
              <a:path w="4702167" h="4702167">
                <a:moveTo>
                  <a:pt x="0" y="0"/>
                </a:moveTo>
                <a:lnTo>
                  <a:pt x="4702168" y="0"/>
                </a:lnTo>
                <a:lnTo>
                  <a:pt x="4702168" y="4702168"/>
                </a:lnTo>
                <a:lnTo>
                  <a:pt x="0" y="4702168"/>
                </a:lnTo>
                <a:lnTo>
                  <a:pt x="0" y="0"/>
                </a:lnTo>
                <a:close/>
              </a:path>
            </a:pathLst>
          </a:custGeom>
          <a:blipFill>
            <a:blip r:embed="rId6"/>
            <a:stretch>
              <a:fillRect/>
            </a:stretch>
          </a:blipFill>
        </p:spPr>
      </p:sp>
      <p:sp>
        <p:nvSpPr>
          <p:cNvPr id="23" name="Freeform 23"/>
          <p:cNvSpPr/>
          <p:nvPr/>
        </p:nvSpPr>
        <p:spPr>
          <a:xfrm>
            <a:off x="2185846" y="1869231"/>
            <a:ext cx="6365081" cy="6365081"/>
          </a:xfrm>
          <a:custGeom>
            <a:avLst/>
            <a:gdLst/>
            <a:ahLst/>
            <a:cxnLst/>
            <a:rect l="l" t="t" r="r" b="b"/>
            <a:pathLst>
              <a:path w="6365081" h="6365081">
                <a:moveTo>
                  <a:pt x="0" y="0"/>
                </a:moveTo>
                <a:lnTo>
                  <a:pt x="6365081" y="0"/>
                </a:lnTo>
                <a:lnTo>
                  <a:pt x="6365081" y="6365081"/>
                </a:lnTo>
                <a:lnTo>
                  <a:pt x="0" y="636508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mc:AlternateContent xmlns:mc="http://schemas.openxmlformats.org/markup-compatibility/2006">
        <mc:Choice xmlns:pslz="http://schemas.microsoft.com/office/powerpoint/2016/slidezoom" xmlns="" Requires="pslz">
          <p:graphicFrame>
            <p:nvGraphicFramePr>
              <p:cNvPr id="25" name="Slide Zoom 24">
                <a:extLst>
                  <a:ext uri="{FF2B5EF4-FFF2-40B4-BE49-F238E27FC236}">
                    <a16:creationId xmlns:a16="http://schemas.microsoft.com/office/drawing/2014/main" id="{51257BF4-5A72-49B3-A37B-6482A94597DE}"/>
                  </a:ext>
                </a:extLst>
              </p:cNvPr>
              <p:cNvGraphicFramePr>
                <a:graphicFrameLocks noChangeAspect="1"/>
              </p:cNvGraphicFramePr>
              <p:nvPr>
                <p:extLst>
                  <p:ext uri="{D42A27DB-BD31-4B8C-83A1-F6EECF244321}">
                    <p14:modId xmlns:p14="http://schemas.microsoft.com/office/powerpoint/2010/main" val="2386662421"/>
                  </p:ext>
                </p:extLst>
              </p:nvPr>
            </p:nvGraphicFramePr>
            <p:xfrm>
              <a:off x="11351722" y="1866900"/>
              <a:ext cx="806311" cy="806311"/>
            </p:xfrm>
            <a:graphic>
              <a:graphicData uri="http://schemas.microsoft.com/office/powerpoint/2016/slidezoom">
                <pslz:sldZm>
                  <pslz:sldZmObj sldId="264" cId="0">
                    <pslz:zmPr id="{C614A6BE-7CFE-4527-8037-C417732DE3D9}" returnToParent="0" imageType="cover" transitionDur="1000">
                      <p166:blipFill xmlns:p166="http://schemas.microsoft.com/office/powerpoint/2016/6/main">
                        <a:blip r:embed="rId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06311" cy="806311"/>
                        </a:xfrm>
                        <a:prstGeom prst="rect">
                          <a:avLst/>
                        </a:prstGeom>
                        <a:ln w="3175">
                          <a:solidFill>
                            <a:prstClr val="ltGray"/>
                          </a:solidFill>
                        </a:ln>
                      </p166:spPr>
                    </pslz:zmPr>
                  </pslz:sldZmObj>
                </pslz:sldZm>
              </a:graphicData>
            </a:graphic>
          </p:graphicFrame>
        </mc:Choice>
        <mc:Fallback>
          <p:pic>
            <p:nvPicPr>
              <p:cNvPr id="25" name="Slide Zoom 24">
                <a:hlinkClick r:id="rId10" action="ppaction://hlinksldjump"/>
                <a:extLst>
                  <a:ext uri="{FF2B5EF4-FFF2-40B4-BE49-F238E27FC236}">
                    <a16:creationId xmlns:a16="http://schemas.microsoft.com/office/drawing/2014/main" xmlns="" id="{51257BF4-5A72-49B3-A37B-6482A94597DE}"/>
                  </a:ext>
                </a:extLst>
              </p:cNvPr>
              <p:cNvPicPr>
                <a:picLocks noGrp="1" noRot="1" noChangeAspect="1" noMove="1" noResize="1" noEditPoints="1" noAdjustHandles="1" noChangeArrowheads="1" noChangeShapeType="1"/>
              </p:cNvPicPr>
              <p:nvPr/>
            </p:nvPicPr>
            <p:blipFill>
              <a:blip r:embed="rId11" cstate="print">
                <a:extLst>
                  <a:ext uri="{28A0092B-C50C-407E-A947-70E740481C1C}">
                    <a14:useLocalDpi xmlns:a14="http://schemas.microsoft.com/office/drawing/2010/main" val="0"/>
                  </a:ext>
                </a:extLst>
              </a:blip>
              <a:stretch>
                <a:fillRect/>
              </a:stretch>
            </p:blipFill>
            <p:spPr>
              <a:xfrm>
                <a:off x="11351722" y="1866900"/>
                <a:ext cx="806311" cy="8063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27" name="Slide Zoom 26">
                <a:extLst>
                  <a:ext uri="{FF2B5EF4-FFF2-40B4-BE49-F238E27FC236}">
                    <a16:creationId xmlns:a16="http://schemas.microsoft.com/office/drawing/2014/main" id="{30745C2E-818E-47FB-9745-0EF1097D9CDA}"/>
                  </a:ext>
                </a:extLst>
              </p:cNvPr>
              <p:cNvGraphicFramePr>
                <a:graphicFrameLocks noChangeAspect="1"/>
              </p:cNvGraphicFramePr>
              <p:nvPr>
                <p:extLst>
                  <p:ext uri="{D42A27DB-BD31-4B8C-83A1-F6EECF244321}">
                    <p14:modId xmlns:p14="http://schemas.microsoft.com/office/powerpoint/2010/main" val="3893250621"/>
                  </p:ext>
                </p:extLst>
              </p:nvPr>
            </p:nvGraphicFramePr>
            <p:xfrm>
              <a:off x="11785442" y="6670573"/>
              <a:ext cx="824010" cy="824010"/>
            </p:xfrm>
            <a:graphic>
              <a:graphicData uri="http://schemas.microsoft.com/office/powerpoint/2016/slidezoom">
                <pslz:sldZm>
                  <pslz:sldZmObj sldId="265" cId="0">
                    <pslz:zmPr id="{C3456A88-B6A5-49D8-A32F-323CCE885E8B}" returnToParent="0" imageType="cover" transitionDur="1000">
                      <p166:blipFill xmlns:p166="http://schemas.microsoft.com/office/powerpoint/2016/6/main">
                        <a:blip r:embed="rId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24010" cy="824010"/>
                        </a:xfrm>
                        <a:prstGeom prst="rect">
                          <a:avLst/>
                        </a:prstGeom>
                        <a:ln w="3175">
                          <a:solidFill>
                            <a:prstClr val="ltGray"/>
                          </a:solidFill>
                        </a:ln>
                      </p166:spPr>
                    </pslz:zmPr>
                  </pslz:sldZmObj>
                </pslz:sldZm>
              </a:graphicData>
            </a:graphic>
          </p:graphicFrame>
        </mc:Choice>
        <mc:Fallback>
          <p:pic>
            <p:nvPicPr>
              <p:cNvPr id="27" name="Slide Zoom 26">
                <a:hlinkClick r:id="rId12" action="ppaction://hlinksldjump"/>
                <a:extLst>
                  <a:ext uri="{FF2B5EF4-FFF2-40B4-BE49-F238E27FC236}">
                    <a16:creationId xmlns:a16="http://schemas.microsoft.com/office/drawing/2014/main" xmlns="" id="{30745C2E-818E-47FB-9745-0EF1097D9CDA}"/>
                  </a:ext>
                </a:extLst>
              </p:cNvPr>
              <p:cNvPicPr>
                <a:picLocks noGrp="1" noRot="1" noChangeAspect="1" noMove="1" noResize="1" noEditPoints="1" noAdjustHandles="1" noChangeArrowheads="1" noChangeShapeType="1"/>
              </p:cNvPicPr>
              <p:nvPr/>
            </p:nvPicPr>
            <p:blipFill>
              <a:blip r:embed="rId11" cstate="print">
                <a:extLst>
                  <a:ext uri="{28A0092B-C50C-407E-A947-70E740481C1C}">
                    <a14:useLocalDpi xmlns:a14="http://schemas.microsoft.com/office/drawing/2010/main" val="0"/>
                  </a:ext>
                </a:extLst>
              </a:blip>
              <a:stretch>
                <a:fillRect/>
              </a:stretch>
            </p:blipFill>
            <p:spPr>
              <a:xfrm>
                <a:off x="11785442" y="6670573"/>
                <a:ext cx="824010" cy="824010"/>
              </a:xfrm>
              <a:prstGeom prst="rect">
                <a:avLst/>
              </a:prstGeom>
              <a:ln w="3175">
                <a:solidFill>
                  <a:prstClr val="ltGray"/>
                </a:solidFill>
              </a:ln>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2056953" y="-199295"/>
            <a:ext cx="2443597" cy="5832801"/>
            <a:chOff x="0" y="0"/>
            <a:chExt cx="643581" cy="1536211"/>
          </a:xfrm>
        </p:grpSpPr>
        <p:sp>
          <p:nvSpPr>
            <p:cNvPr id="3" name="Freeform 3"/>
            <p:cNvSpPr/>
            <p:nvPr/>
          </p:nvSpPr>
          <p:spPr>
            <a:xfrm>
              <a:off x="0" y="0"/>
              <a:ext cx="643581" cy="1536211"/>
            </a:xfrm>
            <a:custGeom>
              <a:avLst/>
              <a:gdLst/>
              <a:ahLst/>
              <a:cxnLst/>
              <a:rect l="l" t="t" r="r" b="b"/>
              <a:pathLst>
                <a:path w="643581" h="1536211">
                  <a:moveTo>
                    <a:pt x="0" y="0"/>
                  </a:moveTo>
                  <a:lnTo>
                    <a:pt x="643581" y="0"/>
                  </a:lnTo>
                  <a:lnTo>
                    <a:pt x="643581" y="1536211"/>
                  </a:lnTo>
                  <a:lnTo>
                    <a:pt x="0" y="1536211"/>
                  </a:lnTo>
                  <a:close/>
                </a:path>
              </a:pathLst>
            </a:custGeom>
            <a:solidFill>
              <a:srgbClr val="768B54"/>
            </a:solidFill>
          </p:spPr>
        </p:sp>
        <p:sp>
          <p:nvSpPr>
            <p:cNvPr id="4" name="TextBox 4"/>
            <p:cNvSpPr txBox="1"/>
            <p:nvPr/>
          </p:nvSpPr>
          <p:spPr>
            <a:xfrm>
              <a:off x="0" y="-47625"/>
              <a:ext cx="643581" cy="1583836"/>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928990" y="5989227"/>
            <a:ext cx="784442" cy="158141"/>
            <a:chOff x="0" y="0"/>
            <a:chExt cx="206602" cy="41650"/>
          </a:xfrm>
        </p:grpSpPr>
        <p:sp>
          <p:nvSpPr>
            <p:cNvPr id="6" name="Freeform 6"/>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7" name="TextBox 7"/>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2058823" y="5989227"/>
            <a:ext cx="784442" cy="158141"/>
            <a:chOff x="0" y="0"/>
            <a:chExt cx="206602" cy="41650"/>
          </a:xfrm>
        </p:grpSpPr>
        <p:sp>
          <p:nvSpPr>
            <p:cNvPr id="9" name="Freeform 9"/>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0" name="TextBox 10"/>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3799158" y="5989227"/>
            <a:ext cx="784442" cy="158141"/>
            <a:chOff x="0" y="0"/>
            <a:chExt cx="206602" cy="41650"/>
          </a:xfrm>
        </p:grpSpPr>
        <p:sp>
          <p:nvSpPr>
            <p:cNvPr id="12" name="Freeform 1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3" name="TextBox 13"/>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028700" y="8696363"/>
            <a:ext cx="377347" cy="361689"/>
            <a:chOff x="0" y="0"/>
            <a:chExt cx="99383" cy="95260"/>
          </a:xfrm>
        </p:grpSpPr>
        <p:sp>
          <p:nvSpPr>
            <p:cNvPr id="15" name="Freeform 15"/>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6" name="TextBox 16"/>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6163898" y="3039236"/>
            <a:ext cx="4573120" cy="623032"/>
            <a:chOff x="0" y="0"/>
            <a:chExt cx="1204443" cy="164091"/>
          </a:xfrm>
        </p:grpSpPr>
        <p:sp>
          <p:nvSpPr>
            <p:cNvPr id="18" name="Freeform 18"/>
            <p:cNvSpPr/>
            <p:nvPr/>
          </p:nvSpPr>
          <p:spPr>
            <a:xfrm>
              <a:off x="0" y="0"/>
              <a:ext cx="1204443" cy="164091"/>
            </a:xfrm>
            <a:custGeom>
              <a:avLst/>
              <a:gdLst/>
              <a:ahLst/>
              <a:cxnLst/>
              <a:rect l="l" t="t" r="r" b="b"/>
              <a:pathLst>
                <a:path w="1204443" h="164091">
                  <a:moveTo>
                    <a:pt x="0" y="0"/>
                  </a:moveTo>
                  <a:lnTo>
                    <a:pt x="1204443" y="0"/>
                  </a:lnTo>
                  <a:lnTo>
                    <a:pt x="1204443" y="164091"/>
                  </a:lnTo>
                  <a:lnTo>
                    <a:pt x="0" y="164091"/>
                  </a:lnTo>
                  <a:close/>
                </a:path>
              </a:pathLst>
            </a:custGeom>
            <a:solidFill>
              <a:srgbClr val="768B54"/>
            </a:solidFill>
          </p:spPr>
        </p:sp>
        <p:sp>
          <p:nvSpPr>
            <p:cNvPr id="19" name="TextBox 19"/>
            <p:cNvSpPr txBox="1"/>
            <p:nvPr/>
          </p:nvSpPr>
          <p:spPr>
            <a:xfrm>
              <a:off x="0" y="-47625"/>
              <a:ext cx="1204443" cy="211716"/>
            </a:xfrm>
            <a:prstGeom prst="rect">
              <a:avLst/>
            </a:prstGeom>
          </p:spPr>
          <p:txBody>
            <a:bodyPr lIns="50800" tIns="50800" rIns="50800" bIns="50800" rtlCol="0" anchor="ctr"/>
            <a:lstStyle/>
            <a:p>
              <a:pPr algn="ctr">
                <a:lnSpc>
                  <a:spcPts val="3499"/>
                </a:lnSpc>
              </a:pPr>
              <a:endParaRPr/>
            </a:p>
          </p:txBody>
        </p:sp>
      </p:grpSp>
      <p:sp>
        <p:nvSpPr>
          <p:cNvPr id="20" name="Freeform 20"/>
          <p:cNvSpPr/>
          <p:nvPr/>
        </p:nvSpPr>
        <p:spPr>
          <a:xfrm>
            <a:off x="2451044" y="3607326"/>
            <a:ext cx="1742610" cy="1637452"/>
          </a:xfrm>
          <a:custGeom>
            <a:avLst/>
            <a:gdLst/>
            <a:ahLst/>
            <a:cxnLst/>
            <a:rect l="l" t="t" r="r" b="b"/>
            <a:pathLst>
              <a:path w="1742610" h="1637452">
                <a:moveTo>
                  <a:pt x="0" y="0"/>
                </a:moveTo>
                <a:lnTo>
                  <a:pt x="1742610" y="0"/>
                </a:lnTo>
                <a:lnTo>
                  <a:pt x="1742610" y="1637453"/>
                </a:lnTo>
                <a:lnTo>
                  <a:pt x="0" y="16374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5958647" y="3985037"/>
            <a:ext cx="9254878" cy="3489325"/>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000000"/>
                </a:solidFill>
                <a:latin typeface="DM Sans"/>
              </a:rPr>
              <a:t>PEMA </a:t>
            </a:r>
            <a:r>
              <a:rPr lang="en-US" sz="2499" dirty="0" err="1">
                <a:solidFill>
                  <a:srgbClr val="000000"/>
                </a:solidFill>
                <a:latin typeface="DM Sans"/>
              </a:rPr>
              <a:t>menyarankan</a:t>
            </a:r>
            <a:r>
              <a:rPr lang="en-US" sz="2499" dirty="0">
                <a:solidFill>
                  <a:srgbClr val="000000"/>
                </a:solidFill>
                <a:latin typeface="DM Sans"/>
              </a:rPr>
              <a:t> </a:t>
            </a:r>
            <a:r>
              <a:rPr lang="en-US" sz="2499" dirty="0" err="1">
                <a:solidFill>
                  <a:srgbClr val="000000"/>
                </a:solidFill>
                <a:latin typeface="DM Sans"/>
              </a:rPr>
              <a:t>untuk</a:t>
            </a:r>
            <a:r>
              <a:rPr lang="en-US" sz="2499" dirty="0">
                <a:solidFill>
                  <a:srgbClr val="000000"/>
                </a:solidFill>
                <a:latin typeface="DM Sans"/>
              </a:rPr>
              <a:t> </a:t>
            </a:r>
            <a:r>
              <a:rPr lang="en-US" sz="2499" dirty="0" err="1">
                <a:solidFill>
                  <a:srgbClr val="000000"/>
                </a:solidFill>
                <a:latin typeface="DM Sans"/>
              </a:rPr>
              <a:t>melakukan</a:t>
            </a:r>
            <a:r>
              <a:rPr lang="en-US" sz="2499" dirty="0">
                <a:solidFill>
                  <a:srgbClr val="000000"/>
                </a:solidFill>
                <a:latin typeface="DM Sans"/>
              </a:rPr>
              <a:t> </a:t>
            </a:r>
            <a:r>
              <a:rPr lang="en-US" sz="2499" dirty="0" err="1">
                <a:solidFill>
                  <a:srgbClr val="000000"/>
                </a:solidFill>
                <a:latin typeface="DM Sans"/>
              </a:rPr>
              <a:t>kerjasama</a:t>
            </a:r>
            <a:r>
              <a:rPr lang="en-US" sz="2499" dirty="0">
                <a:solidFill>
                  <a:srgbClr val="000000"/>
                </a:solidFill>
                <a:latin typeface="DM Sans"/>
              </a:rPr>
              <a:t> </a:t>
            </a:r>
            <a:r>
              <a:rPr lang="en-US" sz="2499" dirty="0" err="1">
                <a:solidFill>
                  <a:srgbClr val="000000"/>
                </a:solidFill>
                <a:latin typeface="DM Sans"/>
              </a:rPr>
              <a:t>dalam</a:t>
            </a:r>
            <a:r>
              <a:rPr lang="en-US" sz="2499" dirty="0">
                <a:solidFill>
                  <a:srgbClr val="000000"/>
                </a:solidFill>
                <a:latin typeface="DM Sans"/>
              </a:rPr>
              <a:t> </a:t>
            </a:r>
            <a:r>
              <a:rPr lang="en-US" sz="2499" dirty="0" err="1">
                <a:solidFill>
                  <a:srgbClr val="000000"/>
                </a:solidFill>
                <a:latin typeface="DM Sans"/>
              </a:rPr>
              <a:t>bentuk</a:t>
            </a:r>
            <a:r>
              <a:rPr lang="en-US" sz="2499" dirty="0">
                <a:solidFill>
                  <a:srgbClr val="000000"/>
                </a:solidFill>
                <a:latin typeface="DM Sans"/>
              </a:rPr>
              <a:t> “</a:t>
            </a:r>
            <a:r>
              <a:rPr lang="en-US" sz="2499" dirty="0" err="1">
                <a:solidFill>
                  <a:srgbClr val="000000"/>
                </a:solidFill>
                <a:latin typeface="DM Sans"/>
              </a:rPr>
              <a:t>Kerja</a:t>
            </a:r>
            <a:r>
              <a:rPr lang="en-US" sz="2499" dirty="0">
                <a:solidFill>
                  <a:srgbClr val="000000"/>
                </a:solidFill>
                <a:latin typeface="DM Sans"/>
              </a:rPr>
              <a:t> </a:t>
            </a:r>
            <a:r>
              <a:rPr lang="en-US" sz="2499" dirty="0" err="1">
                <a:solidFill>
                  <a:srgbClr val="000000"/>
                </a:solidFill>
                <a:latin typeface="DM Sans"/>
              </a:rPr>
              <a:t>Sama</a:t>
            </a:r>
            <a:r>
              <a:rPr lang="en-US" sz="2499" dirty="0">
                <a:solidFill>
                  <a:srgbClr val="000000"/>
                </a:solidFill>
                <a:latin typeface="DM Sans"/>
              </a:rPr>
              <a:t> </a:t>
            </a:r>
            <a:r>
              <a:rPr lang="en-US" sz="2499" dirty="0" err="1">
                <a:solidFill>
                  <a:srgbClr val="000000"/>
                </a:solidFill>
                <a:latin typeface="DM Sans"/>
              </a:rPr>
              <a:t>Operasional</a:t>
            </a:r>
            <a:r>
              <a:rPr lang="en-US" sz="2499" dirty="0">
                <a:solidFill>
                  <a:srgbClr val="000000"/>
                </a:solidFill>
                <a:latin typeface="DM Sans"/>
              </a:rPr>
              <a:t>” (KSO) </a:t>
            </a:r>
            <a:r>
              <a:rPr lang="en-US" sz="2499" dirty="0" err="1">
                <a:solidFill>
                  <a:srgbClr val="000000"/>
                </a:solidFill>
                <a:latin typeface="DM Sans"/>
              </a:rPr>
              <a:t>dengan</a:t>
            </a:r>
            <a:r>
              <a:rPr lang="en-US" sz="2499" dirty="0">
                <a:solidFill>
                  <a:srgbClr val="000000"/>
                </a:solidFill>
                <a:latin typeface="DM Sans"/>
              </a:rPr>
              <a:t> </a:t>
            </a:r>
            <a:r>
              <a:rPr lang="en-US" sz="2499" dirty="0" err="1">
                <a:solidFill>
                  <a:srgbClr val="000000"/>
                </a:solidFill>
                <a:latin typeface="DM Sans"/>
              </a:rPr>
              <a:t>pembagian</a:t>
            </a:r>
            <a:r>
              <a:rPr lang="en-US" sz="2499" dirty="0">
                <a:solidFill>
                  <a:srgbClr val="000000"/>
                </a:solidFill>
                <a:latin typeface="DM Sans"/>
              </a:rPr>
              <a:t> </a:t>
            </a:r>
            <a:r>
              <a:rPr lang="en-US" sz="2499" dirty="0" err="1">
                <a:solidFill>
                  <a:srgbClr val="000000"/>
                </a:solidFill>
                <a:latin typeface="DM Sans"/>
              </a:rPr>
              <a:t>ruang</a:t>
            </a:r>
            <a:r>
              <a:rPr lang="en-US" sz="2499" dirty="0">
                <a:solidFill>
                  <a:srgbClr val="000000"/>
                </a:solidFill>
                <a:latin typeface="DM Sans"/>
              </a:rPr>
              <a:t> </a:t>
            </a:r>
            <a:r>
              <a:rPr lang="en-US" sz="2499" dirty="0" err="1">
                <a:solidFill>
                  <a:srgbClr val="000000"/>
                </a:solidFill>
                <a:latin typeface="DM Sans"/>
              </a:rPr>
              <a:t>lingkup</a:t>
            </a:r>
            <a:r>
              <a:rPr lang="en-US" sz="2499" dirty="0">
                <a:solidFill>
                  <a:srgbClr val="000000"/>
                </a:solidFill>
                <a:latin typeface="DM Sans"/>
              </a:rPr>
              <a:t> </a:t>
            </a:r>
            <a:r>
              <a:rPr lang="en-US" sz="2499" dirty="0" err="1">
                <a:solidFill>
                  <a:srgbClr val="000000"/>
                </a:solidFill>
                <a:latin typeface="DM Sans"/>
              </a:rPr>
              <a:t>kegiatan</a:t>
            </a:r>
            <a:r>
              <a:rPr lang="en-US" sz="2499" dirty="0">
                <a:solidFill>
                  <a:srgbClr val="000000"/>
                </a:solidFill>
                <a:latin typeface="DM Sans"/>
              </a:rPr>
              <a:t> </a:t>
            </a:r>
            <a:r>
              <a:rPr lang="en-US" sz="2499" dirty="0" err="1">
                <a:solidFill>
                  <a:srgbClr val="000000"/>
                </a:solidFill>
                <a:latin typeface="DM Sans"/>
              </a:rPr>
              <a:t>meliputi</a:t>
            </a:r>
            <a:r>
              <a:rPr lang="en-US" sz="2499" dirty="0">
                <a:solidFill>
                  <a:srgbClr val="000000"/>
                </a:solidFill>
                <a:latin typeface="DM Sans"/>
              </a:rPr>
              <a:t> </a:t>
            </a:r>
            <a:r>
              <a:rPr lang="en-US" sz="2499" dirty="0" err="1">
                <a:solidFill>
                  <a:srgbClr val="000000"/>
                </a:solidFill>
                <a:latin typeface="DM Sans"/>
              </a:rPr>
              <a:t>Pihak</a:t>
            </a:r>
            <a:r>
              <a:rPr lang="en-US" sz="2499" dirty="0">
                <a:solidFill>
                  <a:srgbClr val="000000"/>
                </a:solidFill>
                <a:latin typeface="DM Sans"/>
              </a:rPr>
              <a:t> PT Eco Green yang </a:t>
            </a:r>
            <a:r>
              <a:rPr lang="en-US" sz="2499" dirty="0" err="1">
                <a:solidFill>
                  <a:srgbClr val="000000"/>
                </a:solidFill>
                <a:latin typeface="DM Sans"/>
              </a:rPr>
              <a:t>melakukan</a:t>
            </a:r>
            <a:r>
              <a:rPr lang="en-US" sz="2499" dirty="0">
                <a:solidFill>
                  <a:srgbClr val="000000"/>
                </a:solidFill>
                <a:latin typeface="DM Sans"/>
              </a:rPr>
              <a:t> </a:t>
            </a:r>
            <a:r>
              <a:rPr lang="en-US" sz="2499" dirty="0" err="1">
                <a:solidFill>
                  <a:srgbClr val="000000"/>
                </a:solidFill>
                <a:latin typeface="DM Sans"/>
              </a:rPr>
              <a:t>operasional</a:t>
            </a:r>
            <a:r>
              <a:rPr lang="en-US" sz="2499" dirty="0">
                <a:solidFill>
                  <a:srgbClr val="000000"/>
                </a:solidFill>
                <a:latin typeface="DM Sans"/>
              </a:rPr>
              <a:t> </a:t>
            </a:r>
            <a:r>
              <a:rPr lang="en-US" sz="2499" dirty="0" err="1">
                <a:solidFill>
                  <a:srgbClr val="000000"/>
                </a:solidFill>
                <a:latin typeface="DM Sans"/>
              </a:rPr>
              <a:t>dan</a:t>
            </a:r>
            <a:r>
              <a:rPr lang="en-US" sz="2499" dirty="0">
                <a:solidFill>
                  <a:srgbClr val="000000"/>
                </a:solidFill>
                <a:latin typeface="DM Sans"/>
              </a:rPr>
              <a:t> PEMA </a:t>
            </a:r>
            <a:r>
              <a:rPr lang="en-US" sz="2499" dirty="0" err="1">
                <a:solidFill>
                  <a:srgbClr val="000000"/>
                </a:solidFill>
                <a:latin typeface="DM Sans"/>
              </a:rPr>
              <a:t>sebagai</a:t>
            </a:r>
            <a:r>
              <a:rPr lang="en-US" sz="2499" dirty="0">
                <a:solidFill>
                  <a:srgbClr val="000000"/>
                </a:solidFill>
                <a:latin typeface="DM Sans"/>
              </a:rPr>
              <a:t> </a:t>
            </a:r>
            <a:r>
              <a:rPr lang="en-US" sz="2499" dirty="0" err="1">
                <a:solidFill>
                  <a:srgbClr val="000000"/>
                </a:solidFill>
                <a:latin typeface="DM Sans"/>
              </a:rPr>
              <a:t>pemodal</a:t>
            </a:r>
            <a:r>
              <a:rPr lang="en-US" sz="2499" dirty="0">
                <a:solidFill>
                  <a:srgbClr val="000000"/>
                </a:solidFill>
                <a:latin typeface="DM Sans"/>
              </a:rPr>
              <a:t>. </a:t>
            </a:r>
          </a:p>
          <a:p>
            <a:pPr algn="just">
              <a:lnSpc>
                <a:spcPts val="3499"/>
              </a:lnSpc>
            </a:pPr>
            <a:endParaRPr lang="en-US" sz="2499" dirty="0">
              <a:solidFill>
                <a:srgbClr val="000000"/>
              </a:solidFill>
              <a:latin typeface="DM Sans"/>
            </a:endParaRPr>
          </a:p>
          <a:p>
            <a:pPr marL="539749" lvl="1" indent="-269875" algn="just">
              <a:lnSpc>
                <a:spcPts val="3499"/>
              </a:lnSpc>
              <a:buFont typeface="Arial"/>
              <a:buChar char="•"/>
            </a:pPr>
            <a:r>
              <a:rPr lang="en-US" sz="2499" dirty="0" err="1">
                <a:solidFill>
                  <a:srgbClr val="000000"/>
                </a:solidFill>
                <a:latin typeface="DM Sans"/>
              </a:rPr>
              <a:t>Pembagian</a:t>
            </a:r>
            <a:r>
              <a:rPr lang="en-US" sz="2499" dirty="0">
                <a:solidFill>
                  <a:srgbClr val="000000"/>
                </a:solidFill>
                <a:latin typeface="DM Sans"/>
              </a:rPr>
              <a:t> </a:t>
            </a:r>
            <a:r>
              <a:rPr lang="en-US" sz="2499" dirty="0" err="1">
                <a:solidFill>
                  <a:srgbClr val="000000"/>
                </a:solidFill>
                <a:latin typeface="DM Sans"/>
              </a:rPr>
              <a:t>keuntungan</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bisnis</a:t>
            </a:r>
            <a:r>
              <a:rPr lang="en-US" sz="2499" dirty="0">
                <a:solidFill>
                  <a:srgbClr val="000000"/>
                </a:solidFill>
                <a:latin typeface="DM Sans"/>
              </a:rPr>
              <a:t> </a:t>
            </a:r>
            <a:r>
              <a:rPr lang="en-US" sz="2499" dirty="0" err="1">
                <a:solidFill>
                  <a:srgbClr val="000000"/>
                </a:solidFill>
                <a:latin typeface="DM Sans"/>
              </a:rPr>
              <a:t>ini</a:t>
            </a:r>
            <a:r>
              <a:rPr lang="en-US" sz="2499" dirty="0">
                <a:solidFill>
                  <a:srgbClr val="000000"/>
                </a:solidFill>
                <a:latin typeface="DM Sans"/>
              </a:rPr>
              <a:t> </a:t>
            </a:r>
            <a:r>
              <a:rPr lang="en-US" sz="2499" dirty="0" err="1">
                <a:solidFill>
                  <a:srgbClr val="000000"/>
                </a:solidFill>
                <a:latin typeface="DM Sans"/>
              </a:rPr>
              <a:t>ditentukan</a:t>
            </a:r>
            <a:r>
              <a:rPr lang="en-US" sz="2499" dirty="0">
                <a:solidFill>
                  <a:srgbClr val="000000"/>
                </a:solidFill>
                <a:latin typeface="DM Sans"/>
              </a:rPr>
              <a:t> </a:t>
            </a:r>
            <a:r>
              <a:rPr lang="en-US" sz="2499" dirty="0" err="1">
                <a:solidFill>
                  <a:srgbClr val="000000"/>
                </a:solidFill>
                <a:latin typeface="DM Sans"/>
              </a:rPr>
              <a:t>berdasarkan</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porsi</a:t>
            </a:r>
            <a:r>
              <a:rPr lang="en-US" sz="2499" dirty="0">
                <a:solidFill>
                  <a:srgbClr val="000000"/>
                </a:solidFill>
                <a:latin typeface="DM Sans"/>
              </a:rPr>
              <a:t> </a:t>
            </a:r>
            <a:r>
              <a:rPr lang="en-US" sz="2499" dirty="0" err="1">
                <a:solidFill>
                  <a:srgbClr val="000000"/>
                </a:solidFill>
                <a:latin typeface="DM Sans"/>
              </a:rPr>
              <a:t>saham</a:t>
            </a:r>
            <a:r>
              <a:rPr lang="en-US" sz="2499" dirty="0">
                <a:solidFill>
                  <a:srgbClr val="000000"/>
                </a:solidFill>
                <a:latin typeface="DM Sans"/>
              </a:rPr>
              <a:t> </a:t>
            </a:r>
            <a:r>
              <a:rPr lang="en-US" sz="2499" dirty="0" err="1">
                <a:solidFill>
                  <a:srgbClr val="000000"/>
                </a:solidFill>
                <a:latin typeface="DM Sans"/>
              </a:rPr>
              <a:t>dan</a:t>
            </a:r>
            <a:r>
              <a:rPr lang="en-US" sz="2499" dirty="0">
                <a:solidFill>
                  <a:srgbClr val="000000"/>
                </a:solidFill>
                <a:latin typeface="DM Sans"/>
              </a:rPr>
              <a:t> </a:t>
            </a:r>
            <a:r>
              <a:rPr lang="en-US" sz="2499" dirty="0" err="1">
                <a:solidFill>
                  <a:srgbClr val="000000"/>
                </a:solidFill>
                <a:latin typeface="DM Sans"/>
              </a:rPr>
              <a:t>tanggung</a:t>
            </a:r>
            <a:r>
              <a:rPr lang="en-US" sz="2499" dirty="0">
                <a:solidFill>
                  <a:srgbClr val="000000"/>
                </a:solidFill>
                <a:latin typeface="DM Sans"/>
              </a:rPr>
              <a:t> </a:t>
            </a:r>
            <a:r>
              <a:rPr lang="en-US" sz="2499" dirty="0" err="1">
                <a:solidFill>
                  <a:srgbClr val="000000"/>
                </a:solidFill>
                <a:latin typeface="DM Sans"/>
              </a:rPr>
              <a:t>jawab</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masing-masing</a:t>
            </a:r>
            <a:r>
              <a:rPr lang="en-US" sz="2499" dirty="0">
                <a:solidFill>
                  <a:srgbClr val="000000"/>
                </a:solidFill>
                <a:latin typeface="DM Sans"/>
              </a:rPr>
              <a:t> </a:t>
            </a:r>
            <a:r>
              <a:rPr lang="en-US" sz="2499" dirty="0" err="1">
                <a:solidFill>
                  <a:srgbClr val="000000"/>
                </a:solidFill>
                <a:latin typeface="DM Sans"/>
              </a:rPr>
              <a:t>pihak</a:t>
            </a:r>
            <a:r>
              <a:rPr lang="en-US" sz="2499" dirty="0">
                <a:solidFill>
                  <a:srgbClr val="000000"/>
                </a:solidFill>
                <a:latin typeface="DM Sans"/>
              </a:rPr>
              <a:t> yang </a:t>
            </a:r>
            <a:r>
              <a:rPr lang="en-US" sz="2499" dirty="0" err="1">
                <a:solidFill>
                  <a:srgbClr val="000000"/>
                </a:solidFill>
                <a:latin typeface="DM Sans"/>
              </a:rPr>
              <a:t>akan</a:t>
            </a:r>
            <a:r>
              <a:rPr lang="en-US" sz="2499" dirty="0">
                <a:solidFill>
                  <a:srgbClr val="000000"/>
                </a:solidFill>
                <a:latin typeface="DM Sans"/>
              </a:rPr>
              <a:t> </a:t>
            </a:r>
            <a:r>
              <a:rPr lang="en-US" sz="2499" dirty="0" err="1">
                <a:solidFill>
                  <a:srgbClr val="000000"/>
                </a:solidFill>
                <a:latin typeface="DM Sans"/>
              </a:rPr>
              <a:t>ditentukan</a:t>
            </a:r>
            <a:r>
              <a:rPr lang="en-US" sz="2499" dirty="0">
                <a:solidFill>
                  <a:srgbClr val="000000"/>
                </a:solidFill>
                <a:latin typeface="DM Sans"/>
              </a:rPr>
              <a:t> </a:t>
            </a:r>
            <a:r>
              <a:rPr lang="en-US" sz="2499" dirty="0" err="1">
                <a:solidFill>
                  <a:srgbClr val="000000"/>
                </a:solidFill>
                <a:latin typeface="DM Sans"/>
              </a:rPr>
              <a:t>nantinya</a:t>
            </a:r>
            <a:r>
              <a:rPr lang="en-US" sz="2499" dirty="0">
                <a:solidFill>
                  <a:srgbClr val="000000"/>
                </a:solidFill>
                <a:latin typeface="DM Sans"/>
              </a:rPr>
              <a:t>.</a:t>
            </a:r>
          </a:p>
        </p:txBody>
      </p:sp>
      <p:grpSp>
        <p:nvGrpSpPr>
          <p:cNvPr id="22" name="Group 22"/>
          <p:cNvGrpSpPr/>
          <p:nvPr/>
        </p:nvGrpSpPr>
        <p:grpSpPr>
          <a:xfrm>
            <a:off x="16541315" y="-322892"/>
            <a:ext cx="4563857" cy="10908576"/>
            <a:chOff x="0" y="0"/>
            <a:chExt cx="1202004" cy="2873041"/>
          </a:xfrm>
        </p:grpSpPr>
        <p:sp>
          <p:nvSpPr>
            <p:cNvPr id="23" name="Freeform 23"/>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4" name="TextBox 24"/>
            <p:cNvSpPr txBox="1"/>
            <p:nvPr/>
          </p:nvSpPr>
          <p:spPr>
            <a:xfrm>
              <a:off x="0" y="-47625"/>
              <a:ext cx="1202004" cy="2920666"/>
            </a:xfrm>
            <a:prstGeom prst="rect">
              <a:avLst/>
            </a:prstGeom>
          </p:spPr>
          <p:txBody>
            <a:bodyPr lIns="50800" tIns="50800" rIns="50800" bIns="50800" rtlCol="0" anchor="ctr"/>
            <a:lstStyle/>
            <a:p>
              <a:pPr algn="ctr">
                <a:lnSpc>
                  <a:spcPts val="3499"/>
                </a:lnSpc>
              </a:pPr>
              <a:endParaRPr/>
            </a:p>
          </p:txBody>
        </p:sp>
      </p:grpSp>
      <p:sp>
        <p:nvSpPr>
          <p:cNvPr id="25" name="TextBox 25"/>
          <p:cNvSpPr txBox="1"/>
          <p:nvPr/>
        </p:nvSpPr>
        <p:spPr>
          <a:xfrm>
            <a:off x="591090" y="6541547"/>
            <a:ext cx="5155054" cy="2154179"/>
          </a:xfrm>
          <a:prstGeom prst="rect">
            <a:avLst/>
          </a:prstGeom>
        </p:spPr>
        <p:txBody>
          <a:bodyPr lIns="0" tIns="0" rIns="0" bIns="0" rtlCol="0" anchor="t">
            <a:spAutoFit/>
          </a:bodyPr>
          <a:lstStyle/>
          <a:p>
            <a:pPr algn="ctr"/>
            <a:r>
              <a:rPr lang="en-US" sz="6999" dirty="0">
                <a:solidFill>
                  <a:srgbClr val="373F42"/>
                </a:solidFill>
                <a:latin typeface="Merriweather Sans Bold"/>
              </a:rPr>
              <a:t>MODEL</a:t>
            </a:r>
          </a:p>
          <a:p>
            <a:pPr algn="ctr"/>
            <a:r>
              <a:rPr lang="en-US" sz="6999" dirty="0">
                <a:solidFill>
                  <a:srgbClr val="373F42"/>
                </a:solidFill>
                <a:latin typeface="Merriweather Sans Bold"/>
              </a:rPr>
              <a:t>BISNIS</a:t>
            </a:r>
          </a:p>
        </p:txBody>
      </p:sp>
      <p:sp>
        <p:nvSpPr>
          <p:cNvPr id="26" name="Freeform 26"/>
          <p:cNvSpPr/>
          <p:nvPr/>
        </p:nvSpPr>
        <p:spPr>
          <a:xfrm rot="-5400000">
            <a:off x="12876335" y="5804023"/>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27"/>
          <p:cNvSpPr/>
          <p:nvPr/>
        </p:nvSpPr>
        <p:spPr>
          <a:xfrm rot="-5400000">
            <a:off x="13524259" y="6381161"/>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28" name="Group 28"/>
          <p:cNvGrpSpPr/>
          <p:nvPr/>
        </p:nvGrpSpPr>
        <p:grpSpPr>
          <a:xfrm rot="10799660">
            <a:off x="15660796" y="1016624"/>
            <a:ext cx="568543" cy="587648"/>
            <a:chOff x="0" y="0"/>
            <a:chExt cx="149740" cy="154771"/>
          </a:xfrm>
        </p:grpSpPr>
        <p:sp>
          <p:nvSpPr>
            <p:cNvPr id="29" name="Freeform 29"/>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0" name="TextBox 30"/>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rot="10799660">
            <a:off x="15945124" y="1761925"/>
            <a:ext cx="284271" cy="237708"/>
            <a:chOff x="0" y="0"/>
            <a:chExt cx="74870" cy="62606"/>
          </a:xfrm>
        </p:grpSpPr>
        <p:sp>
          <p:nvSpPr>
            <p:cNvPr id="32" name="Freeform 3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3" name="TextBox 3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4" name="Group 34"/>
          <p:cNvGrpSpPr/>
          <p:nvPr/>
        </p:nvGrpSpPr>
        <p:grpSpPr>
          <a:xfrm rot="10799660">
            <a:off x="15232587" y="1016681"/>
            <a:ext cx="284271" cy="237708"/>
            <a:chOff x="0" y="0"/>
            <a:chExt cx="74870" cy="62606"/>
          </a:xfrm>
        </p:grpSpPr>
        <p:sp>
          <p:nvSpPr>
            <p:cNvPr id="35" name="Freeform 3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6" name="TextBox 3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7" name="Group 37"/>
          <p:cNvGrpSpPr/>
          <p:nvPr/>
        </p:nvGrpSpPr>
        <p:grpSpPr>
          <a:xfrm>
            <a:off x="6119844" y="8683402"/>
            <a:ext cx="377347" cy="361689"/>
            <a:chOff x="0" y="0"/>
            <a:chExt cx="99383" cy="95260"/>
          </a:xfrm>
        </p:grpSpPr>
        <p:sp>
          <p:nvSpPr>
            <p:cNvPr id="38" name="Freeform 38"/>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39" name="TextBox 39"/>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135202" y="509902"/>
            <a:ext cx="14017597" cy="8281907"/>
          </a:xfrm>
          <a:custGeom>
            <a:avLst/>
            <a:gdLst/>
            <a:ahLst/>
            <a:cxnLst/>
            <a:rect l="l" t="t" r="r" b="b"/>
            <a:pathLst>
              <a:path w="14017597" h="8281907">
                <a:moveTo>
                  <a:pt x="0" y="0"/>
                </a:moveTo>
                <a:lnTo>
                  <a:pt x="14017596" y="0"/>
                </a:lnTo>
                <a:lnTo>
                  <a:pt x="14017596" y="8281907"/>
                </a:lnTo>
                <a:lnTo>
                  <a:pt x="0" y="8281907"/>
                </a:lnTo>
                <a:lnTo>
                  <a:pt x="0" y="0"/>
                </a:lnTo>
                <a:close/>
              </a:path>
            </a:pathLst>
          </a:custGeom>
          <a:blipFill>
            <a:blip r:embed="rId2"/>
            <a:stretch>
              <a:fillRect/>
            </a:stretch>
          </a:blipFill>
        </p:spPr>
      </p:sp>
      <p:sp>
        <p:nvSpPr>
          <p:cNvPr id="3" name="Freeform 3"/>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rot="-10736161">
            <a:off x="17185839" y="401608"/>
            <a:ext cx="568543" cy="587648"/>
            <a:chOff x="0" y="0"/>
            <a:chExt cx="149740" cy="154771"/>
          </a:xfrm>
        </p:grpSpPr>
        <p:sp>
          <p:nvSpPr>
            <p:cNvPr id="6" name="Freeform 6"/>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7" name="TextBox 7"/>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rot="-10736161">
            <a:off x="17459495" y="1149464"/>
            <a:ext cx="284271" cy="237708"/>
            <a:chOff x="0" y="0"/>
            <a:chExt cx="74870" cy="62606"/>
          </a:xfrm>
        </p:grpSpPr>
        <p:sp>
          <p:nvSpPr>
            <p:cNvPr id="9" name="Freeform 9"/>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0" name="TextBox 10"/>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rot="-10736161">
            <a:off x="16760994" y="391048"/>
            <a:ext cx="284271" cy="237708"/>
            <a:chOff x="0" y="0"/>
            <a:chExt cx="74870" cy="62606"/>
          </a:xfrm>
        </p:grpSpPr>
        <p:sp>
          <p:nvSpPr>
            <p:cNvPr id="12" name="Freeform 1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3" name="TextBox 1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996212" y="9234820"/>
            <a:ext cx="20004119" cy="1673095"/>
            <a:chOff x="0" y="0"/>
            <a:chExt cx="5268575" cy="440650"/>
          </a:xfrm>
        </p:grpSpPr>
        <p:sp>
          <p:nvSpPr>
            <p:cNvPr id="15" name="Freeform 15"/>
            <p:cNvSpPr/>
            <p:nvPr/>
          </p:nvSpPr>
          <p:spPr>
            <a:xfrm>
              <a:off x="0" y="0"/>
              <a:ext cx="5268575" cy="440650"/>
            </a:xfrm>
            <a:custGeom>
              <a:avLst/>
              <a:gdLst/>
              <a:ahLst/>
              <a:cxnLst/>
              <a:rect l="l" t="t" r="r" b="b"/>
              <a:pathLst>
                <a:path w="5268575" h="440650">
                  <a:moveTo>
                    <a:pt x="0" y="0"/>
                  </a:moveTo>
                  <a:lnTo>
                    <a:pt x="5268575" y="0"/>
                  </a:lnTo>
                  <a:lnTo>
                    <a:pt x="5268575" y="440650"/>
                  </a:lnTo>
                  <a:lnTo>
                    <a:pt x="0" y="440650"/>
                  </a:lnTo>
                  <a:close/>
                </a:path>
              </a:pathLst>
            </a:custGeom>
            <a:solidFill>
              <a:srgbClr val="373F42"/>
            </a:solidFill>
          </p:spPr>
        </p:sp>
        <p:sp>
          <p:nvSpPr>
            <p:cNvPr id="16" name="TextBox 16"/>
            <p:cNvSpPr txBox="1"/>
            <p:nvPr/>
          </p:nvSpPr>
          <p:spPr>
            <a:xfrm>
              <a:off x="0" y="-47625"/>
              <a:ext cx="5268575" cy="48827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996212" y="9504160"/>
            <a:ext cx="20004119" cy="1835020"/>
            <a:chOff x="0" y="0"/>
            <a:chExt cx="5268575" cy="483297"/>
          </a:xfrm>
        </p:grpSpPr>
        <p:sp>
          <p:nvSpPr>
            <p:cNvPr id="18" name="Freeform 18"/>
            <p:cNvSpPr/>
            <p:nvPr/>
          </p:nvSpPr>
          <p:spPr>
            <a:xfrm>
              <a:off x="0" y="0"/>
              <a:ext cx="5268575" cy="483297"/>
            </a:xfrm>
            <a:custGeom>
              <a:avLst/>
              <a:gdLst/>
              <a:ahLst/>
              <a:cxnLst/>
              <a:rect l="l" t="t" r="r" b="b"/>
              <a:pathLst>
                <a:path w="5268575" h="483297">
                  <a:moveTo>
                    <a:pt x="0" y="0"/>
                  </a:moveTo>
                  <a:lnTo>
                    <a:pt x="5268575" y="0"/>
                  </a:lnTo>
                  <a:lnTo>
                    <a:pt x="5268575" y="483297"/>
                  </a:lnTo>
                  <a:lnTo>
                    <a:pt x="0" y="483297"/>
                  </a:lnTo>
                  <a:close/>
                </a:path>
              </a:pathLst>
            </a:custGeom>
            <a:solidFill>
              <a:srgbClr val="768B54"/>
            </a:solidFill>
          </p:spPr>
        </p:sp>
        <p:sp>
          <p:nvSpPr>
            <p:cNvPr id="19" name="TextBox 19"/>
            <p:cNvSpPr txBox="1"/>
            <p:nvPr/>
          </p:nvSpPr>
          <p:spPr>
            <a:xfrm>
              <a:off x="0" y="-47625"/>
              <a:ext cx="5268575" cy="530922"/>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8979704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887688" y="9718483"/>
            <a:ext cx="377347" cy="361689"/>
            <a:chOff x="0" y="0"/>
            <a:chExt cx="99383" cy="95260"/>
          </a:xfrm>
        </p:grpSpPr>
        <p:sp>
          <p:nvSpPr>
            <p:cNvPr id="3" name="Freeform 3"/>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4" name="TextBox 4"/>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rot="5400000">
            <a:off x="-685854" y="-1678396"/>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5400000">
            <a:off x="-2497398" y="62361"/>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rot="-10736161">
            <a:off x="6661027" y="1548932"/>
            <a:ext cx="568543" cy="587648"/>
            <a:chOff x="0" y="0"/>
            <a:chExt cx="149740" cy="154771"/>
          </a:xfrm>
        </p:grpSpPr>
        <p:sp>
          <p:nvSpPr>
            <p:cNvPr id="8" name="Freeform 8"/>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9" name="TextBox 9"/>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rot="-10736161">
            <a:off x="6934684" y="2296788"/>
            <a:ext cx="284271" cy="237708"/>
            <a:chOff x="0" y="0"/>
            <a:chExt cx="74870" cy="62606"/>
          </a:xfrm>
        </p:grpSpPr>
        <p:sp>
          <p:nvSpPr>
            <p:cNvPr id="11" name="Freeform 11"/>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2" name="TextBox 12"/>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rot="-10736161">
            <a:off x="6236182" y="1538372"/>
            <a:ext cx="284271" cy="237708"/>
            <a:chOff x="0" y="0"/>
            <a:chExt cx="74870" cy="62606"/>
          </a:xfrm>
        </p:grpSpPr>
        <p:sp>
          <p:nvSpPr>
            <p:cNvPr id="14" name="Freeform 14"/>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15" name="TextBox 15"/>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887688" y="4233942"/>
            <a:ext cx="6906127" cy="5339923"/>
          </a:xfrm>
          <a:prstGeom prst="rect">
            <a:avLst/>
          </a:prstGeom>
        </p:spPr>
        <p:txBody>
          <a:bodyPr wrap="square" lIns="0" tIns="0" rIns="0" bIns="0" rtlCol="0" anchor="t">
            <a:spAutoFit/>
          </a:bodyPr>
          <a:lstStyle/>
          <a:p>
            <a:pPr algn="just">
              <a:lnSpc>
                <a:spcPts val="3010"/>
              </a:lnSpc>
            </a:pPr>
            <a:r>
              <a:rPr lang="id-ID" sz="2150" noProof="1">
                <a:solidFill>
                  <a:srgbClr val="000000"/>
                </a:solidFill>
                <a:latin typeface="DM Sans"/>
              </a:rPr>
              <a:t>Adapun rencana investasi dalam bisnis budidaya tanaman hidroponik ini adalah sebesar Rp. 1.5 Milyar yang dimana investasi tersebut digunakan untuk pekerjaan persiapan, konstruksi green house, meja hidroponik, media hidroponik, bahan baku, perlengkapan, upah, dan trasnportasi. </a:t>
            </a:r>
          </a:p>
          <a:p>
            <a:pPr algn="just">
              <a:lnSpc>
                <a:spcPts val="3010"/>
              </a:lnSpc>
            </a:pPr>
            <a:endParaRPr lang="en-US" sz="2150" dirty="0">
              <a:solidFill>
                <a:srgbClr val="000000"/>
              </a:solidFill>
              <a:latin typeface="DM Sans"/>
            </a:endParaRPr>
          </a:p>
          <a:p>
            <a:pPr algn="just"/>
            <a:r>
              <a:rPr lang="id-ID" sz="2150" dirty="0">
                <a:latin typeface="DM Sans" panose="020B0604020202020204" charset="0"/>
              </a:rPr>
              <a:t>Dengan jumlah panen </a:t>
            </a:r>
            <a:r>
              <a:rPr lang="en-US" sz="2150" dirty="0">
                <a:latin typeface="DM Sans" panose="020B0604020202020204" charset="0"/>
              </a:rPr>
              <a:t>108</a:t>
            </a:r>
            <a:r>
              <a:rPr lang="id-ID" sz="2150" dirty="0">
                <a:latin typeface="DM Sans" panose="020B0604020202020204" charset="0"/>
              </a:rPr>
              <a:t> ton per tahun (</a:t>
            </a:r>
            <a:r>
              <a:rPr lang="en-US" sz="2150" dirty="0">
                <a:latin typeface="DM Sans" panose="020B0604020202020204" charset="0"/>
              </a:rPr>
              <a:t>9</a:t>
            </a:r>
            <a:r>
              <a:rPr lang="id-ID" sz="2150" dirty="0">
                <a:latin typeface="DM Sans" panose="020B0604020202020204" charset="0"/>
              </a:rPr>
              <a:t> ton per </a:t>
            </a:r>
            <a:r>
              <a:rPr lang="en-US" sz="2150" dirty="0" err="1">
                <a:latin typeface="DM Sans" panose="020B0604020202020204" charset="0"/>
              </a:rPr>
              <a:t>bulan</a:t>
            </a:r>
            <a:r>
              <a:rPr lang="id-ID" sz="2150" dirty="0">
                <a:latin typeface="DM Sans" panose="020B0604020202020204" charset="0"/>
              </a:rPr>
              <a:t>) dan harga jual nya yaitu Rp. 25,000 per Kg diperoleh hasil penjualan Rp. </a:t>
            </a:r>
            <a:r>
              <a:rPr lang="en-US" sz="2150" dirty="0">
                <a:latin typeface="DM Sans" panose="020B0604020202020204" charset="0"/>
              </a:rPr>
              <a:t>2,7 </a:t>
            </a:r>
            <a:r>
              <a:rPr lang="en-US" sz="2150" dirty="0" err="1">
                <a:latin typeface="DM Sans" panose="020B0604020202020204" charset="0"/>
              </a:rPr>
              <a:t>Milyar</a:t>
            </a:r>
            <a:r>
              <a:rPr lang="id-ID" sz="2150" dirty="0">
                <a:latin typeface="DM Sans" panose="020B0604020202020204" charset="0"/>
              </a:rPr>
              <a:t> per tahun. Untuk biaya operasional Rp. 12.000 per Kg atau Rp </a:t>
            </a:r>
            <a:r>
              <a:rPr lang="en-US" sz="2150" dirty="0">
                <a:latin typeface="DM Sans" panose="020B0604020202020204" charset="0"/>
              </a:rPr>
              <a:t>1,2 </a:t>
            </a:r>
            <a:r>
              <a:rPr lang="en-US" sz="2150" dirty="0" err="1">
                <a:latin typeface="DM Sans" panose="020B0604020202020204" charset="0"/>
              </a:rPr>
              <a:t>Milyar</a:t>
            </a:r>
            <a:r>
              <a:rPr lang="en-US" sz="2150" dirty="0">
                <a:latin typeface="DM Sans" panose="020B0604020202020204" charset="0"/>
              </a:rPr>
              <a:t> </a:t>
            </a:r>
            <a:r>
              <a:rPr lang="id-ID" sz="2150" dirty="0">
                <a:latin typeface="DM Sans" panose="020B0604020202020204" charset="0"/>
              </a:rPr>
              <a:t>per tahun diperoleh laba operasi Rp </a:t>
            </a:r>
            <a:r>
              <a:rPr lang="en-US" sz="2150" dirty="0">
                <a:latin typeface="DM Sans" panose="020B0604020202020204" charset="0"/>
              </a:rPr>
              <a:t>1,4 </a:t>
            </a:r>
            <a:r>
              <a:rPr lang="en-US" sz="2150" dirty="0" err="1">
                <a:latin typeface="DM Sans" panose="020B0604020202020204" charset="0"/>
              </a:rPr>
              <a:t>Milyar</a:t>
            </a:r>
            <a:r>
              <a:rPr lang="en-US" sz="2150" dirty="0">
                <a:latin typeface="DM Sans" panose="020B0604020202020204" charset="0"/>
              </a:rPr>
              <a:t> </a:t>
            </a:r>
            <a:r>
              <a:rPr lang="id-ID" sz="2150" dirty="0">
                <a:latin typeface="DM Sans" panose="020B0604020202020204" charset="0"/>
              </a:rPr>
              <a:t>per tahun. </a:t>
            </a:r>
            <a:r>
              <a:rPr lang="id-ID" sz="2150" noProof="1">
                <a:latin typeface="DM Sans" panose="020B0604020202020204" charset="0"/>
              </a:rPr>
              <a:t>Dengan investasi dan laba tersebut, maka </a:t>
            </a:r>
            <a:r>
              <a:rPr lang="en-US" sz="2150" i="1" dirty="0">
                <a:latin typeface="DM Sans" panose="020B0604020202020204" charset="0"/>
              </a:rPr>
              <a:t>Return on Investment</a:t>
            </a:r>
            <a:r>
              <a:rPr lang="en-US" sz="2150" dirty="0">
                <a:latin typeface="DM Sans" panose="020B0604020202020204" charset="0"/>
              </a:rPr>
              <a:t> (ROI) yang di </a:t>
            </a:r>
            <a:r>
              <a:rPr lang="en-US" sz="2150" dirty="0" err="1">
                <a:latin typeface="DM Sans" panose="020B0604020202020204" charset="0"/>
              </a:rPr>
              <a:t>dapat</a:t>
            </a:r>
            <a:r>
              <a:rPr lang="en-US" sz="2150" dirty="0">
                <a:latin typeface="DM Sans" panose="020B0604020202020204" charset="0"/>
              </a:rPr>
              <a:t> </a:t>
            </a:r>
            <a:r>
              <a:rPr lang="en-US" sz="2150" dirty="0" err="1">
                <a:latin typeface="DM Sans" panose="020B0604020202020204" charset="0"/>
              </a:rPr>
              <a:t>pada</a:t>
            </a:r>
            <a:r>
              <a:rPr lang="en-US" sz="2150" dirty="0">
                <a:latin typeface="DM Sans" panose="020B0604020202020204" charset="0"/>
              </a:rPr>
              <a:t> </a:t>
            </a:r>
            <a:r>
              <a:rPr lang="en-US" sz="2150" dirty="0" err="1">
                <a:latin typeface="DM Sans" panose="020B0604020202020204" charset="0"/>
              </a:rPr>
              <a:t>bisnis</a:t>
            </a:r>
            <a:r>
              <a:rPr lang="en-US" sz="2150" dirty="0">
                <a:latin typeface="DM Sans" panose="020B0604020202020204" charset="0"/>
              </a:rPr>
              <a:t> </a:t>
            </a:r>
            <a:r>
              <a:rPr lang="en-US" sz="2150" dirty="0" err="1">
                <a:latin typeface="DM Sans" panose="020B0604020202020204" charset="0"/>
              </a:rPr>
              <a:t>ini</a:t>
            </a:r>
            <a:r>
              <a:rPr lang="en-US" sz="2150" dirty="0">
                <a:latin typeface="DM Sans" panose="020B0604020202020204" charset="0"/>
              </a:rPr>
              <a:t> </a:t>
            </a:r>
            <a:r>
              <a:rPr lang="en-US" sz="2150" dirty="0" err="1">
                <a:latin typeface="DM Sans" panose="020B0604020202020204" charset="0"/>
              </a:rPr>
              <a:t>sebesar</a:t>
            </a:r>
            <a:r>
              <a:rPr lang="en-US" sz="2150" dirty="0">
                <a:latin typeface="DM Sans" panose="020B0604020202020204" charset="0"/>
              </a:rPr>
              <a:t> 60% per </a:t>
            </a:r>
            <a:r>
              <a:rPr lang="en-US" sz="2150" dirty="0" err="1">
                <a:latin typeface="DM Sans" panose="020B0604020202020204" charset="0"/>
              </a:rPr>
              <a:t>tahun</a:t>
            </a:r>
            <a:r>
              <a:rPr lang="en-US" sz="2150" dirty="0">
                <a:latin typeface="DM Sans" panose="020B0604020202020204" charset="0"/>
              </a:rPr>
              <a:t>.</a:t>
            </a:r>
            <a:endParaRPr lang="id-ID" sz="2150" dirty="0">
              <a:latin typeface="DM Sans" panose="020B0604020202020204" charset="0"/>
            </a:endParaRPr>
          </a:p>
        </p:txBody>
      </p:sp>
      <p:grpSp>
        <p:nvGrpSpPr>
          <p:cNvPr id="17" name="Group 17"/>
          <p:cNvGrpSpPr/>
          <p:nvPr/>
        </p:nvGrpSpPr>
        <p:grpSpPr>
          <a:xfrm>
            <a:off x="2298455" y="3523390"/>
            <a:ext cx="2524777" cy="158141"/>
            <a:chOff x="0" y="0"/>
            <a:chExt cx="3366370" cy="210855"/>
          </a:xfrm>
        </p:grpSpPr>
        <p:grpSp>
          <p:nvGrpSpPr>
            <p:cNvPr id="18" name="Group 18"/>
            <p:cNvGrpSpPr/>
            <p:nvPr/>
          </p:nvGrpSpPr>
          <p:grpSpPr>
            <a:xfrm>
              <a:off x="1160223" y="0"/>
              <a:ext cx="1045923" cy="210855"/>
              <a:chOff x="0" y="0"/>
              <a:chExt cx="206602" cy="41650"/>
            </a:xfrm>
          </p:grpSpPr>
          <p:sp>
            <p:nvSpPr>
              <p:cNvPr id="19" name="Freeform 19"/>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20" name="TextBox 20"/>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0" y="0"/>
              <a:ext cx="1045923" cy="210855"/>
              <a:chOff x="0" y="0"/>
              <a:chExt cx="206602" cy="41650"/>
            </a:xfrm>
          </p:grpSpPr>
          <p:sp>
            <p:nvSpPr>
              <p:cNvPr id="22" name="Freeform 2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23" name="TextBox 23"/>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2320447" y="0"/>
              <a:ext cx="1045923" cy="210855"/>
              <a:chOff x="0" y="0"/>
              <a:chExt cx="206602" cy="41650"/>
            </a:xfrm>
          </p:grpSpPr>
          <p:sp>
            <p:nvSpPr>
              <p:cNvPr id="25" name="Freeform 25"/>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26" name="TextBox 26"/>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grpSp>
        <p:nvGrpSpPr>
          <p:cNvPr id="27" name="Group 27"/>
          <p:cNvGrpSpPr/>
          <p:nvPr/>
        </p:nvGrpSpPr>
        <p:grpSpPr>
          <a:xfrm>
            <a:off x="12070833" y="9040120"/>
            <a:ext cx="377347" cy="361689"/>
            <a:chOff x="0" y="0"/>
            <a:chExt cx="99383" cy="95260"/>
          </a:xfrm>
        </p:grpSpPr>
        <p:sp>
          <p:nvSpPr>
            <p:cNvPr id="28" name="Freeform 28"/>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29" name="TextBox 29"/>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30" name="Group 30"/>
          <p:cNvGrpSpPr/>
          <p:nvPr/>
        </p:nvGrpSpPr>
        <p:grpSpPr>
          <a:xfrm>
            <a:off x="9940478" y="-297563"/>
            <a:ext cx="1715571" cy="11195065"/>
            <a:chOff x="0" y="0"/>
            <a:chExt cx="451838" cy="2948494"/>
          </a:xfrm>
        </p:grpSpPr>
        <p:sp>
          <p:nvSpPr>
            <p:cNvPr id="31" name="Freeform 31"/>
            <p:cNvSpPr/>
            <p:nvPr/>
          </p:nvSpPr>
          <p:spPr>
            <a:xfrm>
              <a:off x="0" y="0"/>
              <a:ext cx="451838" cy="2948494"/>
            </a:xfrm>
            <a:custGeom>
              <a:avLst/>
              <a:gdLst/>
              <a:ahLst/>
              <a:cxnLst/>
              <a:rect l="l" t="t" r="r" b="b"/>
              <a:pathLst>
                <a:path w="451838" h="2948494">
                  <a:moveTo>
                    <a:pt x="0" y="0"/>
                  </a:moveTo>
                  <a:lnTo>
                    <a:pt x="451838" y="0"/>
                  </a:lnTo>
                  <a:lnTo>
                    <a:pt x="451838" y="2948494"/>
                  </a:lnTo>
                  <a:lnTo>
                    <a:pt x="0" y="2948494"/>
                  </a:lnTo>
                  <a:close/>
                </a:path>
              </a:pathLst>
            </a:custGeom>
            <a:solidFill>
              <a:srgbClr val="373F42"/>
            </a:solidFill>
          </p:spPr>
        </p:sp>
        <p:sp>
          <p:nvSpPr>
            <p:cNvPr id="32" name="TextBox 32"/>
            <p:cNvSpPr txBox="1"/>
            <p:nvPr/>
          </p:nvSpPr>
          <p:spPr>
            <a:xfrm>
              <a:off x="0" y="-47625"/>
              <a:ext cx="451838" cy="2996119"/>
            </a:xfrm>
            <a:prstGeom prst="rect">
              <a:avLst/>
            </a:prstGeom>
          </p:spPr>
          <p:txBody>
            <a:bodyPr lIns="50800" tIns="50800" rIns="50800" bIns="50800" rtlCol="0" anchor="ctr"/>
            <a:lstStyle/>
            <a:p>
              <a:pPr algn="ctr">
                <a:lnSpc>
                  <a:spcPts val="3499"/>
                </a:lnSpc>
              </a:pPr>
              <a:endParaRPr/>
            </a:p>
          </p:txBody>
        </p:sp>
      </p:grpSp>
      <p:sp>
        <p:nvSpPr>
          <p:cNvPr id="33" name="Freeform 33"/>
          <p:cNvSpPr/>
          <p:nvPr/>
        </p:nvSpPr>
        <p:spPr>
          <a:xfrm rot="-5400000">
            <a:off x="4613575" y="7395416"/>
            <a:ext cx="5811407" cy="5288381"/>
          </a:xfrm>
          <a:custGeom>
            <a:avLst/>
            <a:gdLst/>
            <a:ahLst/>
            <a:cxnLst/>
            <a:rect l="l" t="t" r="r" b="b"/>
            <a:pathLst>
              <a:path w="5811407" h="5288381">
                <a:moveTo>
                  <a:pt x="0" y="0"/>
                </a:moveTo>
                <a:lnTo>
                  <a:pt x="5811408" y="0"/>
                </a:lnTo>
                <a:lnTo>
                  <a:pt x="5811408" y="5288381"/>
                </a:lnTo>
                <a:lnTo>
                  <a:pt x="0" y="52883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4" name="Freeform 34"/>
          <p:cNvSpPr/>
          <p:nvPr/>
        </p:nvSpPr>
        <p:spPr>
          <a:xfrm rot="-5400000">
            <a:off x="4738345" y="7418127"/>
            <a:ext cx="7155175" cy="2611639"/>
          </a:xfrm>
          <a:custGeom>
            <a:avLst/>
            <a:gdLst/>
            <a:ahLst/>
            <a:cxnLst/>
            <a:rect l="l" t="t" r="r" b="b"/>
            <a:pathLst>
              <a:path w="7155175" h="2611639">
                <a:moveTo>
                  <a:pt x="0" y="0"/>
                </a:moveTo>
                <a:lnTo>
                  <a:pt x="7155174" y="0"/>
                </a:lnTo>
                <a:lnTo>
                  <a:pt x="7155174" y="2611639"/>
                </a:lnTo>
                <a:lnTo>
                  <a:pt x="0" y="26116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5" name="Group 35"/>
          <p:cNvGrpSpPr/>
          <p:nvPr/>
        </p:nvGrpSpPr>
        <p:grpSpPr>
          <a:xfrm>
            <a:off x="8744264" y="0"/>
            <a:ext cx="9610705" cy="11195065"/>
            <a:chOff x="0" y="0"/>
            <a:chExt cx="2894350" cy="2948494"/>
          </a:xfrm>
        </p:grpSpPr>
        <p:sp>
          <p:nvSpPr>
            <p:cNvPr id="36" name="Freeform 36"/>
            <p:cNvSpPr/>
            <p:nvPr/>
          </p:nvSpPr>
          <p:spPr>
            <a:xfrm>
              <a:off x="0" y="0"/>
              <a:ext cx="2894350" cy="2948494"/>
            </a:xfrm>
            <a:custGeom>
              <a:avLst/>
              <a:gdLst/>
              <a:ahLst/>
              <a:cxnLst/>
              <a:rect l="l" t="t" r="r" b="b"/>
              <a:pathLst>
                <a:path w="2894350" h="2948494">
                  <a:moveTo>
                    <a:pt x="0" y="0"/>
                  </a:moveTo>
                  <a:lnTo>
                    <a:pt x="2894350" y="0"/>
                  </a:lnTo>
                  <a:lnTo>
                    <a:pt x="2894350" y="2948494"/>
                  </a:lnTo>
                  <a:lnTo>
                    <a:pt x="0" y="2948494"/>
                  </a:lnTo>
                  <a:close/>
                </a:path>
              </a:pathLst>
            </a:custGeom>
            <a:solidFill>
              <a:srgbClr val="768B54"/>
            </a:solidFill>
          </p:spPr>
        </p:sp>
        <p:sp>
          <p:nvSpPr>
            <p:cNvPr id="37" name="TextBox 37"/>
            <p:cNvSpPr txBox="1"/>
            <p:nvPr/>
          </p:nvSpPr>
          <p:spPr>
            <a:xfrm>
              <a:off x="0" y="-47625"/>
              <a:ext cx="2894350" cy="2996119"/>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9607662" y="1481067"/>
            <a:ext cx="2588810" cy="551484"/>
            <a:chOff x="0" y="0"/>
            <a:chExt cx="681826" cy="145247"/>
          </a:xfrm>
        </p:grpSpPr>
        <p:sp>
          <p:nvSpPr>
            <p:cNvPr id="39" name="Freeform 39"/>
            <p:cNvSpPr/>
            <p:nvPr/>
          </p:nvSpPr>
          <p:spPr>
            <a:xfrm>
              <a:off x="0" y="0"/>
              <a:ext cx="681826" cy="145247"/>
            </a:xfrm>
            <a:custGeom>
              <a:avLst/>
              <a:gdLst/>
              <a:ahLst/>
              <a:cxnLst/>
              <a:rect l="l" t="t" r="r" b="b"/>
              <a:pathLst>
                <a:path w="681826" h="145247">
                  <a:moveTo>
                    <a:pt x="0" y="0"/>
                  </a:moveTo>
                  <a:lnTo>
                    <a:pt x="681826" y="0"/>
                  </a:lnTo>
                  <a:lnTo>
                    <a:pt x="681826" y="145247"/>
                  </a:lnTo>
                  <a:lnTo>
                    <a:pt x="0" y="145247"/>
                  </a:lnTo>
                  <a:close/>
                </a:path>
              </a:pathLst>
            </a:custGeom>
            <a:solidFill>
              <a:srgbClr val="373F42"/>
            </a:solidFill>
          </p:spPr>
        </p:sp>
        <p:sp>
          <p:nvSpPr>
            <p:cNvPr id="40" name="TextBox 40"/>
            <p:cNvSpPr txBox="1"/>
            <p:nvPr/>
          </p:nvSpPr>
          <p:spPr>
            <a:xfrm>
              <a:off x="0" y="-47625"/>
              <a:ext cx="681826" cy="192872"/>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14190576" y="1481067"/>
            <a:ext cx="2588810" cy="551484"/>
            <a:chOff x="0" y="0"/>
            <a:chExt cx="681826" cy="145247"/>
          </a:xfrm>
        </p:grpSpPr>
        <p:sp>
          <p:nvSpPr>
            <p:cNvPr id="42" name="Freeform 42"/>
            <p:cNvSpPr/>
            <p:nvPr/>
          </p:nvSpPr>
          <p:spPr>
            <a:xfrm>
              <a:off x="0" y="0"/>
              <a:ext cx="681826" cy="145247"/>
            </a:xfrm>
            <a:custGeom>
              <a:avLst/>
              <a:gdLst/>
              <a:ahLst/>
              <a:cxnLst/>
              <a:rect l="l" t="t" r="r" b="b"/>
              <a:pathLst>
                <a:path w="681826" h="145247">
                  <a:moveTo>
                    <a:pt x="0" y="0"/>
                  </a:moveTo>
                  <a:lnTo>
                    <a:pt x="681826" y="0"/>
                  </a:lnTo>
                  <a:lnTo>
                    <a:pt x="681826" y="145247"/>
                  </a:lnTo>
                  <a:lnTo>
                    <a:pt x="0" y="145247"/>
                  </a:lnTo>
                  <a:close/>
                </a:path>
              </a:pathLst>
            </a:custGeom>
            <a:solidFill>
              <a:srgbClr val="373F42"/>
            </a:solidFill>
          </p:spPr>
        </p:sp>
        <p:sp>
          <p:nvSpPr>
            <p:cNvPr id="43" name="TextBox 43"/>
            <p:cNvSpPr txBox="1"/>
            <p:nvPr/>
          </p:nvSpPr>
          <p:spPr>
            <a:xfrm>
              <a:off x="0" y="-47625"/>
              <a:ext cx="681826" cy="192872"/>
            </a:xfrm>
            <a:prstGeom prst="rect">
              <a:avLst/>
            </a:prstGeom>
          </p:spPr>
          <p:txBody>
            <a:bodyPr lIns="50800" tIns="50800" rIns="50800" bIns="50800" rtlCol="0" anchor="ctr"/>
            <a:lstStyle/>
            <a:p>
              <a:pPr algn="ctr">
                <a:lnSpc>
                  <a:spcPts val="3499"/>
                </a:lnSpc>
              </a:pPr>
              <a:endParaRPr/>
            </a:p>
          </p:txBody>
        </p:sp>
      </p:grpSp>
      <p:sp>
        <p:nvSpPr>
          <p:cNvPr id="44" name="TextBox 44"/>
          <p:cNvSpPr txBox="1"/>
          <p:nvPr/>
        </p:nvSpPr>
        <p:spPr>
          <a:xfrm>
            <a:off x="1135911" y="1420943"/>
            <a:ext cx="4849865" cy="1865630"/>
          </a:xfrm>
          <a:prstGeom prst="rect">
            <a:avLst/>
          </a:prstGeom>
        </p:spPr>
        <p:txBody>
          <a:bodyPr lIns="0" tIns="0" rIns="0" bIns="0" rtlCol="0" anchor="t">
            <a:spAutoFit/>
          </a:bodyPr>
          <a:lstStyle/>
          <a:p>
            <a:pPr algn="ctr">
              <a:lnSpc>
                <a:spcPts val="7209"/>
              </a:lnSpc>
            </a:pPr>
            <a:r>
              <a:rPr lang="en-US" sz="6999">
                <a:solidFill>
                  <a:srgbClr val="373F42"/>
                </a:solidFill>
                <a:latin typeface="Merriweather Sans Bold"/>
              </a:rPr>
              <a:t>ASPEK FINANSIAL</a:t>
            </a:r>
          </a:p>
        </p:txBody>
      </p:sp>
      <p:graphicFrame>
        <p:nvGraphicFramePr>
          <p:cNvPr id="46" name="Table 45"/>
          <p:cNvGraphicFramePr>
            <a:graphicFrameLocks noGrp="1"/>
          </p:cNvGraphicFramePr>
          <p:nvPr>
            <p:extLst>
              <p:ext uri="{D42A27DB-BD31-4B8C-83A1-F6EECF244321}">
                <p14:modId xmlns:p14="http://schemas.microsoft.com/office/powerpoint/2010/main" val="2228982696"/>
              </p:ext>
            </p:extLst>
          </p:nvPr>
        </p:nvGraphicFramePr>
        <p:xfrm>
          <a:off x="9316941" y="2961878"/>
          <a:ext cx="8191500" cy="6690948"/>
        </p:xfrm>
        <a:graphic>
          <a:graphicData uri="http://schemas.openxmlformats.org/drawingml/2006/table">
            <a:tbl>
              <a:tblPr firstRow="1" bandRow="1">
                <a:tableStyleId>{F5AB1C69-6EDB-4FF4-983F-18BD219EF322}</a:tableStyleId>
              </a:tblPr>
              <a:tblGrid>
                <a:gridCol w="4095750">
                  <a:extLst>
                    <a:ext uri="{9D8B030D-6E8A-4147-A177-3AD203B41FA5}">
                      <a16:colId xmlns:a16="http://schemas.microsoft.com/office/drawing/2014/main" xmlns="" val="20000"/>
                    </a:ext>
                  </a:extLst>
                </a:gridCol>
                <a:gridCol w="4095750">
                  <a:extLst>
                    <a:ext uri="{9D8B030D-6E8A-4147-A177-3AD203B41FA5}">
                      <a16:colId xmlns:a16="http://schemas.microsoft.com/office/drawing/2014/main" xmlns="" val="20001"/>
                    </a:ext>
                  </a:extLst>
                </a:gridCol>
              </a:tblGrid>
              <a:tr h="1115158">
                <a:tc>
                  <a:txBody>
                    <a:bodyPr/>
                    <a:lstStyle/>
                    <a:p>
                      <a:pPr algn="ctr"/>
                      <a:r>
                        <a:rPr lang="en-US" sz="2800" dirty="0" err="1"/>
                        <a:t>Biaya</a:t>
                      </a:r>
                      <a:r>
                        <a:rPr lang="en-US" sz="2800" dirty="0"/>
                        <a:t> </a:t>
                      </a:r>
                      <a:r>
                        <a:rPr lang="en-US" sz="2800" dirty="0" err="1"/>
                        <a:t>Investasi</a:t>
                      </a:r>
                      <a:endParaRPr lang="id-ID" sz="2800" dirty="0"/>
                    </a:p>
                  </a:txBody>
                  <a:tcPr anchor="ctr"/>
                </a:tc>
                <a:tc>
                  <a:txBody>
                    <a:bodyPr/>
                    <a:lstStyle/>
                    <a:p>
                      <a:pPr algn="ctr"/>
                      <a:r>
                        <a:rPr lang="en-US" sz="2800" dirty="0" err="1"/>
                        <a:t>Rp</a:t>
                      </a:r>
                      <a:r>
                        <a:rPr lang="en-US" sz="2800" dirty="0"/>
                        <a:t> 1,5</a:t>
                      </a:r>
                      <a:r>
                        <a:rPr lang="en-US" sz="2800" baseline="0" dirty="0"/>
                        <a:t> </a:t>
                      </a:r>
                      <a:r>
                        <a:rPr lang="en-US" sz="2800" baseline="0" dirty="0" err="1"/>
                        <a:t>Milyar</a:t>
                      </a:r>
                      <a:endParaRPr lang="id-ID" sz="2800" dirty="0"/>
                    </a:p>
                  </a:txBody>
                  <a:tcPr anchor="ctr"/>
                </a:tc>
                <a:extLst>
                  <a:ext uri="{0D108BD9-81ED-4DB2-BD59-A6C34878D82A}">
                    <a16:rowId xmlns:a16="http://schemas.microsoft.com/office/drawing/2014/main" xmlns="" val="10000"/>
                  </a:ext>
                </a:extLst>
              </a:tr>
              <a:tr h="1115158">
                <a:tc>
                  <a:txBody>
                    <a:bodyPr/>
                    <a:lstStyle/>
                    <a:p>
                      <a:pPr algn="ctr"/>
                      <a:r>
                        <a:rPr lang="en-US" sz="2800" dirty="0" err="1"/>
                        <a:t>Harga</a:t>
                      </a:r>
                      <a:r>
                        <a:rPr lang="en-US" sz="2800" dirty="0"/>
                        <a:t> </a:t>
                      </a:r>
                      <a:r>
                        <a:rPr lang="en-US" sz="2800" dirty="0" err="1"/>
                        <a:t>Jual</a:t>
                      </a:r>
                      <a:endParaRPr lang="id-ID" sz="2800" dirty="0"/>
                    </a:p>
                  </a:txBody>
                  <a:tcPr anchor="ctr"/>
                </a:tc>
                <a:tc>
                  <a:txBody>
                    <a:bodyPr/>
                    <a:lstStyle/>
                    <a:p>
                      <a:pPr algn="ctr"/>
                      <a:r>
                        <a:rPr lang="en-US" sz="2800" dirty="0" err="1"/>
                        <a:t>Rp</a:t>
                      </a:r>
                      <a:r>
                        <a:rPr lang="en-US" sz="2800" dirty="0"/>
                        <a:t> 25,000</a:t>
                      </a:r>
                      <a:endParaRPr lang="id-ID" sz="2800" dirty="0"/>
                    </a:p>
                  </a:txBody>
                  <a:tcPr anchor="ctr"/>
                </a:tc>
                <a:extLst>
                  <a:ext uri="{0D108BD9-81ED-4DB2-BD59-A6C34878D82A}">
                    <a16:rowId xmlns:a16="http://schemas.microsoft.com/office/drawing/2014/main" xmlns="" val="10001"/>
                  </a:ext>
                </a:extLst>
              </a:tr>
              <a:tr h="1115158">
                <a:tc>
                  <a:txBody>
                    <a:bodyPr/>
                    <a:lstStyle/>
                    <a:p>
                      <a:pPr algn="ctr"/>
                      <a:r>
                        <a:rPr lang="en-US" sz="2800" dirty="0" err="1"/>
                        <a:t>Pendapatan</a:t>
                      </a:r>
                      <a:endParaRPr lang="id-ID" sz="2800" dirty="0"/>
                    </a:p>
                  </a:txBody>
                  <a:tcPr anchor="ctr"/>
                </a:tc>
                <a:tc>
                  <a:txBody>
                    <a:bodyPr/>
                    <a:lstStyle/>
                    <a:p>
                      <a:pPr algn="ctr"/>
                      <a:r>
                        <a:rPr lang="en-US" sz="2800" dirty="0" err="1"/>
                        <a:t>Rp</a:t>
                      </a:r>
                      <a:r>
                        <a:rPr lang="en-US" sz="2800" baseline="0" dirty="0"/>
                        <a:t> 2,7 </a:t>
                      </a:r>
                      <a:r>
                        <a:rPr lang="en-US" sz="2800" baseline="0" dirty="0" err="1"/>
                        <a:t>Milyar</a:t>
                      </a:r>
                      <a:r>
                        <a:rPr lang="en-US" sz="2800" baseline="0" dirty="0"/>
                        <a:t>/ </a:t>
                      </a:r>
                      <a:r>
                        <a:rPr lang="en-US" sz="2800" baseline="0" dirty="0" err="1"/>
                        <a:t>tahun</a:t>
                      </a:r>
                      <a:endParaRPr lang="id-ID" sz="2800" dirty="0"/>
                    </a:p>
                  </a:txBody>
                  <a:tcPr anchor="ctr"/>
                </a:tc>
                <a:extLst>
                  <a:ext uri="{0D108BD9-81ED-4DB2-BD59-A6C34878D82A}">
                    <a16:rowId xmlns:a16="http://schemas.microsoft.com/office/drawing/2014/main" xmlns="" val="10002"/>
                  </a:ext>
                </a:extLst>
              </a:tr>
              <a:tr h="1115158">
                <a:tc>
                  <a:txBody>
                    <a:bodyPr/>
                    <a:lstStyle/>
                    <a:p>
                      <a:pPr algn="ctr"/>
                      <a:r>
                        <a:rPr lang="en-US" sz="2800" dirty="0" err="1"/>
                        <a:t>Biaya</a:t>
                      </a:r>
                      <a:r>
                        <a:rPr lang="en-US" sz="2800" baseline="0" dirty="0"/>
                        <a:t> </a:t>
                      </a:r>
                      <a:r>
                        <a:rPr lang="en-US" sz="2800" baseline="0" dirty="0" err="1"/>
                        <a:t>Operasional</a:t>
                      </a:r>
                      <a:endParaRPr lang="id-ID" sz="2800" dirty="0"/>
                    </a:p>
                  </a:txBody>
                  <a:tcPr anchor="ctr"/>
                </a:tc>
                <a:tc>
                  <a:txBody>
                    <a:bodyPr/>
                    <a:lstStyle/>
                    <a:p>
                      <a:pPr algn="ctr"/>
                      <a:r>
                        <a:rPr lang="en-US" sz="2800" dirty="0" err="1"/>
                        <a:t>Rp</a:t>
                      </a:r>
                      <a:r>
                        <a:rPr lang="en-US" sz="2800" baseline="0" dirty="0"/>
                        <a:t> 1,2 </a:t>
                      </a:r>
                      <a:r>
                        <a:rPr lang="en-US" sz="2800" baseline="0" dirty="0" err="1"/>
                        <a:t>Milyar</a:t>
                      </a:r>
                      <a:r>
                        <a:rPr lang="en-US" sz="2800" baseline="0" dirty="0"/>
                        <a:t>/ </a:t>
                      </a:r>
                      <a:r>
                        <a:rPr lang="en-US" sz="2800" baseline="0" dirty="0" err="1"/>
                        <a:t>tahun</a:t>
                      </a:r>
                      <a:endParaRPr lang="id-ID" sz="2800" dirty="0"/>
                    </a:p>
                  </a:txBody>
                  <a:tcPr anchor="ctr"/>
                </a:tc>
                <a:extLst>
                  <a:ext uri="{0D108BD9-81ED-4DB2-BD59-A6C34878D82A}">
                    <a16:rowId xmlns:a16="http://schemas.microsoft.com/office/drawing/2014/main" xmlns="" val="10003"/>
                  </a:ext>
                </a:extLst>
              </a:tr>
              <a:tr h="1115158">
                <a:tc>
                  <a:txBody>
                    <a:bodyPr/>
                    <a:lstStyle/>
                    <a:p>
                      <a:pPr algn="ctr"/>
                      <a:r>
                        <a:rPr lang="en-US" sz="2800" dirty="0" err="1"/>
                        <a:t>Laba</a:t>
                      </a:r>
                      <a:r>
                        <a:rPr lang="en-US" sz="2800" dirty="0"/>
                        <a:t> </a:t>
                      </a:r>
                      <a:r>
                        <a:rPr lang="en-US" sz="2800" dirty="0" err="1"/>
                        <a:t>Operasi</a:t>
                      </a:r>
                      <a:endParaRPr lang="id-ID" sz="2800" dirty="0"/>
                    </a:p>
                  </a:txBody>
                  <a:tcPr anchor="ctr"/>
                </a:tc>
                <a:tc>
                  <a:txBody>
                    <a:bodyPr/>
                    <a:lstStyle/>
                    <a:p>
                      <a:pPr algn="ctr"/>
                      <a:r>
                        <a:rPr lang="en-US" sz="2800" dirty="0" err="1"/>
                        <a:t>Rp</a:t>
                      </a:r>
                      <a:r>
                        <a:rPr lang="en-US" sz="2800" dirty="0"/>
                        <a:t> 1,4 </a:t>
                      </a:r>
                      <a:r>
                        <a:rPr lang="en-US" sz="2800" dirty="0" err="1"/>
                        <a:t>Milyar</a:t>
                      </a:r>
                      <a:r>
                        <a:rPr lang="en-US" sz="2800" baseline="0" dirty="0"/>
                        <a:t> </a:t>
                      </a:r>
                      <a:r>
                        <a:rPr lang="en-US" sz="2800" dirty="0"/>
                        <a:t>/ </a:t>
                      </a:r>
                      <a:r>
                        <a:rPr lang="en-US" sz="2800" dirty="0" err="1"/>
                        <a:t>tahun</a:t>
                      </a:r>
                      <a:endParaRPr lang="id-ID" sz="2800" dirty="0"/>
                    </a:p>
                  </a:txBody>
                  <a:tcPr anchor="ctr"/>
                </a:tc>
                <a:extLst>
                  <a:ext uri="{0D108BD9-81ED-4DB2-BD59-A6C34878D82A}">
                    <a16:rowId xmlns:a16="http://schemas.microsoft.com/office/drawing/2014/main" xmlns="" val="10004"/>
                  </a:ext>
                </a:extLst>
              </a:tr>
              <a:tr h="1115158">
                <a:tc>
                  <a:txBody>
                    <a:bodyPr/>
                    <a:lstStyle/>
                    <a:p>
                      <a:pPr algn="ctr"/>
                      <a:r>
                        <a:rPr lang="en-US" sz="2800" dirty="0"/>
                        <a:t>ROI</a:t>
                      </a:r>
                      <a:endParaRPr lang="id-ID" sz="2800" dirty="0"/>
                    </a:p>
                  </a:txBody>
                  <a:tcPr anchor="ctr"/>
                </a:tc>
                <a:tc>
                  <a:txBody>
                    <a:bodyPr/>
                    <a:lstStyle/>
                    <a:p>
                      <a:pPr algn="ctr"/>
                      <a:r>
                        <a:rPr lang="en-US" sz="2800" dirty="0"/>
                        <a:t>60% / </a:t>
                      </a:r>
                      <a:r>
                        <a:rPr lang="en-US" sz="2800" dirty="0" err="1"/>
                        <a:t>tahun</a:t>
                      </a:r>
                      <a:endParaRPr lang="id-ID" sz="2800" dirty="0"/>
                    </a:p>
                  </a:txBody>
                  <a:tcPr anchor="ctr"/>
                </a:tc>
                <a:extLst>
                  <a:ext uri="{0D108BD9-81ED-4DB2-BD59-A6C34878D82A}">
                    <a16:rowId xmlns:a16="http://schemas.microsoft.com/office/drawing/2014/main" xmlns=""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20665066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3890986" y="5923700"/>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5400000">
            <a:off x="14538910" y="6500837"/>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555750" y="1181100"/>
            <a:ext cx="7588250" cy="75882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9" name="AutoShape 9"/>
          <p:cNvSpPr/>
          <p:nvPr/>
        </p:nvSpPr>
        <p:spPr>
          <a:xfrm flipV="1">
            <a:off x="8392831" y="2300984"/>
            <a:ext cx="2553428" cy="601866"/>
          </a:xfrm>
          <a:prstGeom prst="line">
            <a:avLst/>
          </a:prstGeom>
          <a:ln w="38100" cap="flat">
            <a:solidFill>
              <a:srgbClr val="48592E"/>
            </a:solidFill>
            <a:prstDash val="sysDot"/>
            <a:headEnd type="none" w="sm" len="sm"/>
            <a:tailEnd type="arrow" w="med" len="sm"/>
          </a:ln>
        </p:spPr>
      </p:sp>
      <p:sp>
        <p:nvSpPr>
          <p:cNvPr id="10" name="AutoShape 10"/>
          <p:cNvSpPr/>
          <p:nvPr/>
        </p:nvSpPr>
        <p:spPr>
          <a:xfrm>
            <a:off x="8788799" y="6450503"/>
            <a:ext cx="2687199" cy="720033"/>
          </a:xfrm>
          <a:prstGeom prst="line">
            <a:avLst/>
          </a:prstGeom>
          <a:ln w="38100" cap="flat">
            <a:solidFill>
              <a:srgbClr val="48592E"/>
            </a:solidFill>
            <a:prstDash val="sysDot"/>
            <a:headEnd type="none" w="sm" len="sm"/>
            <a:tailEnd type="arrow" w="med" len="sm"/>
          </a:ln>
        </p:spPr>
      </p:sp>
      <p:grpSp>
        <p:nvGrpSpPr>
          <p:cNvPr id="11" name="Group 11"/>
          <p:cNvGrpSpPr/>
          <p:nvPr/>
        </p:nvGrpSpPr>
        <p:grpSpPr>
          <a:xfrm>
            <a:off x="11120670" y="1634433"/>
            <a:ext cx="1268417" cy="12684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1580773" y="6450503"/>
            <a:ext cx="1268417" cy="126841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12441963" y="1981342"/>
            <a:ext cx="3096456"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Analisa Kompetitif</a:t>
            </a:r>
          </a:p>
        </p:txBody>
      </p:sp>
      <p:sp>
        <p:nvSpPr>
          <p:cNvPr id="18" name="TextBox 18"/>
          <p:cNvSpPr txBox="1"/>
          <p:nvPr/>
        </p:nvSpPr>
        <p:spPr>
          <a:xfrm>
            <a:off x="12944440" y="6870399"/>
            <a:ext cx="2246193"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Matriks Risiko</a:t>
            </a:r>
          </a:p>
        </p:txBody>
      </p:sp>
      <p:sp>
        <p:nvSpPr>
          <p:cNvPr id="19" name="TextBox 19"/>
          <p:cNvSpPr txBox="1"/>
          <p:nvPr/>
        </p:nvSpPr>
        <p:spPr>
          <a:xfrm>
            <a:off x="3431223" y="9060237"/>
            <a:ext cx="3837305" cy="495300"/>
          </a:xfrm>
          <a:prstGeom prst="rect">
            <a:avLst/>
          </a:prstGeom>
        </p:spPr>
        <p:txBody>
          <a:bodyPr lIns="0" tIns="0" rIns="0" bIns="0" rtlCol="0" anchor="t">
            <a:spAutoFit/>
          </a:bodyPr>
          <a:lstStyle/>
          <a:p>
            <a:pPr algn="ctr">
              <a:lnSpc>
                <a:spcPts val="3945"/>
              </a:lnSpc>
            </a:pPr>
            <a:r>
              <a:rPr lang="en-US" sz="3287" spc="98">
                <a:solidFill>
                  <a:srgbClr val="292929"/>
                </a:solidFill>
                <a:latin typeface="Merriweather Sans Bold"/>
              </a:rPr>
              <a:t>ASPEK RISIKO</a:t>
            </a:r>
          </a:p>
        </p:txBody>
      </p:sp>
      <p:sp>
        <p:nvSpPr>
          <p:cNvPr id="20" name="Freeform 20"/>
          <p:cNvSpPr/>
          <p:nvPr/>
        </p:nvSpPr>
        <p:spPr>
          <a:xfrm>
            <a:off x="2941280" y="3242185"/>
            <a:ext cx="5115984" cy="3466079"/>
          </a:xfrm>
          <a:custGeom>
            <a:avLst/>
            <a:gdLst/>
            <a:ahLst/>
            <a:cxnLst/>
            <a:rect l="l" t="t" r="r" b="b"/>
            <a:pathLst>
              <a:path w="5115984" h="3466079">
                <a:moveTo>
                  <a:pt x="0" y="0"/>
                </a:moveTo>
                <a:lnTo>
                  <a:pt x="5115983" y="0"/>
                </a:lnTo>
                <a:lnTo>
                  <a:pt x="5115983" y="3466080"/>
                </a:lnTo>
                <a:lnTo>
                  <a:pt x="0" y="34660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1" name="Freeform 21"/>
          <p:cNvSpPr/>
          <p:nvPr/>
        </p:nvSpPr>
        <p:spPr>
          <a:xfrm>
            <a:off x="2048398" y="1673748"/>
            <a:ext cx="6602954" cy="6602954"/>
          </a:xfrm>
          <a:custGeom>
            <a:avLst/>
            <a:gdLst/>
            <a:ahLst/>
            <a:cxnLst/>
            <a:rect l="l" t="t" r="r" b="b"/>
            <a:pathLst>
              <a:path w="6602954" h="6602954">
                <a:moveTo>
                  <a:pt x="0" y="0"/>
                </a:moveTo>
                <a:lnTo>
                  <a:pt x="6602954" y="0"/>
                </a:lnTo>
                <a:lnTo>
                  <a:pt x="6602954" y="6602954"/>
                </a:lnTo>
                <a:lnTo>
                  <a:pt x="0" y="660295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mc:AlternateContent xmlns:mc="http://schemas.openxmlformats.org/markup-compatibility/2006">
        <mc:Choice xmlns:pslz="http://schemas.microsoft.com/office/powerpoint/2016/slidezoom" xmlns="" Requires="pslz">
          <p:graphicFrame>
            <p:nvGraphicFramePr>
              <p:cNvPr id="25" name="Slide Zoom 24">
                <a:extLst>
                  <a:ext uri="{FF2B5EF4-FFF2-40B4-BE49-F238E27FC236}">
                    <a16:creationId xmlns:a16="http://schemas.microsoft.com/office/drawing/2014/main" id="{6B27B97C-862B-4B38-9995-A7CFAC77B459}"/>
                  </a:ext>
                </a:extLst>
              </p:cNvPr>
              <p:cNvGraphicFramePr>
                <a:graphicFrameLocks noChangeAspect="1"/>
              </p:cNvGraphicFramePr>
              <p:nvPr>
                <p:extLst>
                  <p:ext uri="{D42A27DB-BD31-4B8C-83A1-F6EECF244321}">
                    <p14:modId xmlns:p14="http://schemas.microsoft.com/office/powerpoint/2010/main" val="2341741929"/>
                  </p:ext>
                </p:extLst>
              </p:nvPr>
            </p:nvGraphicFramePr>
            <p:xfrm>
              <a:off x="11353800" y="1940594"/>
              <a:ext cx="887999" cy="601866"/>
            </p:xfrm>
            <a:graphic>
              <a:graphicData uri="http://schemas.microsoft.com/office/powerpoint/2016/slidezoom">
                <pslz:sldZm>
                  <pslz:sldZmObj sldId="275" cId="2010485291">
                    <pslz:zmPr id="{4729B710-D8A5-45E4-B2D3-315819729FF7}"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87999" cy="601866"/>
                        </a:xfrm>
                        <a:prstGeom prst="rect">
                          <a:avLst/>
                        </a:prstGeom>
                        <a:ln w="3175">
                          <a:solidFill>
                            <a:prstClr val="ltGray"/>
                          </a:solidFill>
                        </a:ln>
                      </p166:spPr>
                    </pslz:zmPr>
                  </pslz:sldZmObj>
                </pslz:sldZm>
              </a:graphicData>
            </a:graphic>
          </p:graphicFrame>
        </mc:Choice>
        <mc:Fallback>
          <p:pic>
            <p:nvPicPr>
              <p:cNvPr id="25" name="Slide Zoom 24">
                <a:hlinkClick r:id="rId11" action="ppaction://hlinksldjump"/>
                <a:extLst>
                  <a:ext uri="{FF2B5EF4-FFF2-40B4-BE49-F238E27FC236}">
                    <a16:creationId xmlns:a16="http://schemas.microsoft.com/office/drawing/2014/main" xmlns="" id="{6B27B97C-862B-4B38-9995-A7CFAC77B459}"/>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11353800" y="1940594"/>
                <a:ext cx="887999" cy="601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27" name="Slide Zoom 26">
                <a:extLst>
                  <a:ext uri="{FF2B5EF4-FFF2-40B4-BE49-F238E27FC236}">
                    <a16:creationId xmlns:a16="http://schemas.microsoft.com/office/drawing/2014/main" id="{7E638EE0-A691-4F8E-9F4A-E3F364ED8494}"/>
                  </a:ext>
                </a:extLst>
              </p:cNvPr>
              <p:cNvGraphicFramePr>
                <a:graphicFrameLocks noChangeAspect="1"/>
              </p:cNvGraphicFramePr>
              <p:nvPr>
                <p:extLst>
                  <p:ext uri="{D42A27DB-BD31-4B8C-83A1-F6EECF244321}">
                    <p14:modId xmlns:p14="http://schemas.microsoft.com/office/powerpoint/2010/main" val="2697205124"/>
                  </p:ext>
                </p:extLst>
              </p:nvPr>
            </p:nvGraphicFramePr>
            <p:xfrm>
              <a:off x="11767787" y="6753772"/>
              <a:ext cx="962489" cy="652353"/>
            </p:xfrm>
            <a:graphic>
              <a:graphicData uri="http://schemas.microsoft.com/office/powerpoint/2016/slidezoom">
                <pslz:sldZm>
                  <pslz:sldZmObj sldId="274" cId="2600448887">
                    <pslz:zmPr id="{B7443EA6-E438-4DCA-A1F9-95C8107EDC6C}"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962489" cy="652353"/>
                        </a:xfrm>
                        <a:prstGeom prst="rect">
                          <a:avLst/>
                        </a:prstGeom>
                        <a:ln w="3175">
                          <a:solidFill>
                            <a:prstClr val="ltGray"/>
                          </a:solidFill>
                        </a:ln>
                      </p166:spPr>
                    </pslz:zmPr>
                  </pslz:sldZmObj>
                </pslz:sldZm>
              </a:graphicData>
            </a:graphic>
          </p:graphicFrame>
        </mc:Choice>
        <mc:Fallback>
          <p:pic>
            <p:nvPicPr>
              <p:cNvPr id="27" name="Slide Zoom 26">
                <a:hlinkClick r:id="rId13" action="ppaction://hlinksldjump"/>
                <a:extLst>
                  <a:ext uri="{FF2B5EF4-FFF2-40B4-BE49-F238E27FC236}">
                    <a16:creationId xmlns:a16="http://schemas.microsoft.com/office/drawing/2014/main" xmlns="" id="{7E638EE0-A691-4F8E-9F4A-E3F364ED8494}"/>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11767787" y="6753772"/>
                <a:ext cx="962489" cy="652353"/>
              </a:xfrm>
              <a:prstGeom prst="rect">
                <a:avLst/>
              </a:prstGeom>
              <a:ln w="3175">
                <a:solidFill>
                  <a:prstClr val="ltGray"/>
                </a:solidFill>
              </a:ln>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2056953" y="-199295"/>
            <a:ext cx="2443597" cy="5832801"/>
            <a:chOff x="0" y="0"/>
            <a:chExt cx="643581" cy="1536211"/>
          </a:xfrm>
        </p:grpSpPr>
        <p:sp>
          <p:nvSpPr>
            <p:cNvPr id="3" name="Freeform 3"/>
            <p:cNvSpPr/>
            <p:nvPr/>
          </p:nvSpPr>
          <p:spPr>
            <a:xfrm>
              <a:off x="0" y="0"/>
              <a:ext cx="643581" cy="1536211"/>
            </a:xfrm>
            <a:custGeom>
              <a:avLst/>
              <a:gdLst/>
              <a:ahLst/>
              <a:cxnLst/>
              <a:rect l="l" t="t" r="r" b="b"/>
              <a:pathLst>
                <a:path w="643581" h="1536211">
                  <a:moveTo>
                    <a:pt x="0" y="0"/>
                  </a:moveTo>
                  <a:lnTo>
                    <a:pt x="643581" y="0"/>
                  </a:lnTo>
                  <a:lnTo>
                    <a:pt x="643581" y="1536211"/>
                  </a:lnTo>
                  <a:lnTo>
                    <a:pt x="0" y="1536211"/>
                  </a:lnTo>
                  <a:close/>
                </a:path>
              </a:pathLst>
            </a:custGeom>
            <a:solidFill>
              <a:srgbClr val="768B54"/>
            </a:solidFill>
          </p:spPr>
        </p:sp>
        <p:sp>
          <p:nvSpPr>
            <p:cNvPr id="4" name="TextBox 4"/>
            <p:cNvSpPr txBox="1"/>
            <p:nvPr/>
          </p:nvSpPr>
          <p:spPr>
            <a:xfrm>
              <a:off x="0" y="-47625"/>
              <a:ext cx="643581" cy="1583836"/>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928990" y="5989227"/>
            <a:ext cx="784442" cy="158141"/>
            <a:chOff x="0" y="0"/>
            <a:chExt cx="206602" cy="41650"/>
          </a:xfrm>
        </p:grpSpPr>
        <p:sp>
          <p:nvSpPr>
            <p:cNvPr id="6" name="Freeform 6"/>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7" name="TextBox 7"/>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2058823" y="5989227"/>
            <a:ext cx="784442" cy="158141"/>
            <a:chOff x="0" y="0"/>
            <a:chExt cx="206602" cy="41650"/>
          </a:xfrm>
        </p:grpSpPr>
        <p:sp>
          <p:nvSpPr>
            <p:cNvPr id="9" name="Freeform 9"/>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0" name="TextBox 10"/>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3799158" y="5989227"/>
            <a:ext cx="784442" cy="158141"/>
            <a:chOff x="0" y="0"/>
            <a:chExt cx="206602" cy="41650"/>
          </a:xfrm>
        </p:grpSpPr>
        <p:sp>
          <p:nvSpPr>
            <p:cNvPr id="12" name="Freeform 1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3" name="TextBox 13"/>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028700" y="8696363"/>
            <a:ext cx="377347" cy="361689"/>
            <a:chOff x="0" y="0"/>
            <a:chExt cx="99383" cy="95260"/>
          </a:xfrm>
        </p:grpSpPr>
        <p:sp>
          <p:nvSpPr>
            <p:cNvPr id="15" name="Freeform 15"/>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6" name="TextBox 16"/>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6308518" y="2094073"/>
            <a:ext cx="4573120" cy="623032"/>
            <a:chOff x="0" y="0"/>
            <a:chExt cx="1204443" cy="164091"/>
          </a:xfrm>
        </p:grpSpPr>
        <p:sp>
          <p:nvSpPr>
            <p:cNvPr id="18" name="Freeform 18"/>
            <p:cNvSpPr/>
            <p:nvPr/>
          </p:nvSpPr>
          <p:spPr>
            <a:xfrm>
              <a:off x="0" y="0"/>
              <a:ext cx="1204443" cy="164091"/>
            </a:xfrm>
            <a:custGeom>
              <a:avLst/>
              <a:gdLst/>
              <a:ahLst/>
              <a:cxnLst/>
              <a:rect l="l" t="t" r="r" b="b"/>
              <a:pathLst>
                <a:path w="1204443" h="164091">
                  <a:moveTo>
                    <a:pt x="0" y="0"/>
                  </a:moveTo>
                  <a:lnTo>
                    <a:pt x="1204443" y="0"/>
                  </a:lnTo>
                  <a:lnTo>
                    <a:pt x="1204443" y="164091"/>
                  </a:lnTo>
                  <a:lnTo>
                    <a:pt x="0" y="164091"/>
                  </a:lnTo>
                  <a:close/>
                </a:path>
              </a:pathLst>
            </a:custGeom>
            <a:solidFill>
              <a:srgbClr val="768B54"/>
            </a:solidFill>
          </p:spPr>
        </p:sp>
        <p:sp>
          <p:nvSpPr>
            <p:cNvPr id="19" name="TextBox 19"/>
            <p:cNvSpPr txBox="1"/>
            <p:nvPr/>
          </p:nvSpPr>
          <p:spPr>
            <a:xfrm>
              <a:off x="0" y="-47625"/>
              <a:ext cx="1204443" cy="211716"/>
            </a:xfrm>
            <a:prstGeom prst="rect">
              <a:avLst/>
            </a:prstGeom>
          </p:spPr>
          <p:txBody>
            <a:bodyPr lIns="50800" tIns="50800" rIns="50800" bIns="50800" rtlCol="0" anchor="ctr"/>
            <a:lstStyle/>
            <a:p>
              <a:pPr algn="ctr">
                <a:lnSpc>
                  <a:spcPts val="3499"/>
                </a:lnSpc>
              </a:pPr>
              <a:endParaRPr/>
            </a:p>
          </p:txBody>
        </p:sp>
      </p:grpSp>
      <p:sp>
        <p:nvSpPr>
          <p:cNvPr id="20" name="Freeform 20"/>
          <p:cNvSpPr/>
          <p:nvPr/>
        </p:nvSpPr>
        <p:spPr>
          <a:xfrm>
            <a:off x="2451044" y="3607326"/>
            <a:ext cx="1742610" cy="1637452"/>
          </a:xfrm>
          <a:custGeom>
            <a:avLst/>
            <a:gdLst/>
            <a:ahLst/>
            <a:cxnLst/>
            <a:rect l="l" t="t" r="r" b="b"/>
            <a:pathLst>
              <a:path w="1742610" h="1637452">
                <a:moveTo>
                  <a:pt x="0" y="0"/>
                </a:moveTo>
                <a:lnTo>
                  <a:pt x="1742610" y="0"/>
                </a:lnTo>
                <a:lnTo>
                  <a:pt x="1742610" y="1637453"/>
                </a:lnTo>
                <a:lnTo>
                  <a:pt x="0" y="16374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6119844" y="3200428"/>
            <a:ext cx="9254878" cy="3489325"/>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000000"/>
                </a:solidFill>
                <a:latin typeface="DM Sans"/>
              </a:rPr>
              <a:t>PEMA </a:t>
            </a:r>
            <a:r>
              <a:rPr lang="en-US" sz="2499" dirty="0" err="1">
                <a:solidFill>
                  <a:srgbClr val="000000"/>
                </a:solidFill>
                <a:latin typeface="DM Sans"/>
              </a:rPr>
              <a:t>menyarankan</a:t>
            </a:r>
            <a:r>
              <a:rPr lang="en-US" sz="2499" dirty="0">
                <a:solidFill>
                  <a:srgbClr val="000000"/>
                </a:solidFill>
                <a:latin typeface="DM Sans"/>
              </a:rPr>
              <a:t> </a:t>
            </a:r>
            <a:r>
              <a:rPr lang="en-US" sz="2499" dirty="0" err="1">
                <a:solidFill>
                  <a:srgbClr val="000000"/>
                </a:solidFill>
                <a:latin typeface="DM Sans"/>
              </a:rPr>
              <a:t>untuk</a:t>
            </a:r>
            <a:r>
              <a:rPr lang="en-US" sz="2499" dirty="0">
                <a:solidFill>
                  <a:srgbClr val="000000"/>
                </a:solidFill>
                <a:latin typeface="DM Sans"/>
              </a:rPr>
              <a:t> </a:t>
            </a:r>
            <a:r>
              <a:rPr lang="en-US" sz="2499" dirty="0" err="1">
                <a:solidFill>
                  <a:srgbClr val="000000"/>
                </a:solidFill>
                <a:latin typeface="DM Sans"/>
              </a:rPr>
              <a:t>melakukan</a:t>
            </a:r>
            <a:r>
              <a:rPr lang="en-US" sz="2499" dirty="0">
                <a:solidFill>
                  <a:srgbClr val="000000"/>
                </a:solidFill>
                <a:latin typeface="DM Sans"/>
              </a:rPr>
              <a:t> </a:t>
            </a:r>
            <a:r>
              <a:rPr lang="en-US" sz="2499" dirty="0" err="1">
                <a:solidFill>
                  <a:srgbClr val="000000"/>
                </a:solidFill>
                <a:latin typeface="DM Sans"/>
              </a:rPr>
              <a:t>kerjasama</a:t>
            </a:r>
            <a:r>
              <a:rPr lang="en-US" sz="2499" dirty="0">
                <a:solidFill>
                  <a:srgbClr val="000000"/>
                </a:solidFill>
                <a:latin typeface="DM Sans"/>
              </a:rPr>
              <a:t> </a:t>
            </a:r>
            <a:r>
              <a:rPr lang="en-US" sz="2499" dirty="0" err="1">
                <a:solidFill>
                  <a:srgbClr val="000000"/>
                </a:solidFill>
                <a:latin typeface="DM Sans"/>
              </a:rPr>
              <a:t>dalam</a:t>
            </a:r>
            <a:r>
              <a:rPr lang="en-US" sz="2499" dirty="0">
                <a:solidFill>
                  <a:srgbClr val="000000"/>
                </a:solidFill>
                <a:latin typeface="DM Sans"/>
              </a:rPr>
              <a:t> </a:t>
            </a:r>
            <a:r>
              <a:rPr lang="en-US" sz="2499" dirty="0" err="1">
                <a:solidFill>
                  <a:srgbClr val="000000"/>
                </a:solidFill>
                <a:latin typeface="DM Sans"/>
              </a:rPr>
              <a:t>bentuk</a:t>
            </a:r>
            <a:r>
              <a:rPr lang="en-US" sz="2499" dirty="0">
                <a:solidFill>
                  <a:srgbClr val="000000"/>
                </a:solidFill>
                <a:latin typeface="DM Sans"/>
              </a:rPr>
              <a:t> “</a:t>
            </a:r>
            <a:r>
              <a:rPr lang="en-US" sz="2499" dirty="0" err="1">
                <a:solidFill>
                  <a:srgbClr val="000000"/>
                </a:solidFill>
                <a:latin typeface="DM Sans"/>
              </a:rPr>
              <a:t>Kerja</a:t>
            </a:r>
            <a:r>
              <a:rPr lang="en-US" sz="2499" dirty="0">
                <a:solidFill>
                  <a:srgbClr val="000000"/>
                </a:solidFill>
                <a:latin typeface="DM Sans"/>
              </a:rPr>
              <a:t> </a:t>
            </a:r>
            <a:r>
              <a:rPr lang="en-US" sz="2499" dirty="0" err="1">
                <a:solidFill>
                  <a:srgbClr val="000000"/>
                </a:solidFill>
                <a:latin typeface="DM Sans"/>
              </a:rPr>
              <a:t>Sama</a:t>
            </a:r>
            <a:r>
              <a:rPr lang="en-US" sz="2499" dirty="0">
                <a:solidFill>
                  <a:srgbClr val="000000"/>
                </a:solidFill>
                <a:latin typeface="DM Sans"/>
              </a:rPr>
              <a:t> </a:t>
            </a:r>
            <a:r>
              <a:rPr lang="en-US" sz="2499" dirty="0" err="1">
                <a:solidFill>
                  <a:srgbClr val="000000"/>
                </a:solidFill>
                <a:latin typeface="DM Sans"/>
              </a:rPr>
              <a:t>Operasional</a:t>
            </a:r>
            <a:r>
              <a:rPr lang="en-US" sz="2499" dirty="0">
                <a:solidFill>
                  <a:srgbClr val="000000"/>
                </a:solidFill>
                <a:latin typeface="DM Sans"/>
              </a:rPr>
              <a:t>” (KSO) </a:t>
            </a:r>
            <a:r>
              <a:rPr lang="en-US" sz="2499" dirty="0" err="1">
                <a:solidFill>
                  <a:srgbClr val="000000"/>
                </a:solidFill>
                <a:latin typeface="DM Sans"/>
              </a:rPr>
              <a:t>dengan</a:t>
            </a:r>
            <a:r>
              <a:rPr lang="en-US" sz="2499" dirty="0">
                <a:solidFill>
                  <a:srgbClr val="000000"/>
                </a:solidFill>
                <a:latin typeface="DM Sans"/>
              </a:rPr>
              <a:t> </a:t>
            </a:r>
            <a:r>
              <a:rPr lang="en-US" sz="2499" dirty="0" err="1">
                <a:solidFill>
                  <a:srgbClr val="000000"/>
                </a:solidFill>
                <a:latin typeface="DM Sans"/>
              </a:rPr>
              <a:t>pembagian</a:t>
            </a:r>
            <a:r>
              <a:rPr lang="en-US" sz="2499" dirty="0">
                <a:solidFill>
                  <a:srgbClr val="000000"/>
                </a:solidFill>
                <a:latin typeface="DM Sans"/>
              </a:rPr>
              <a:t> </a:t>
            </a:r>
            <a:r>
              <a:rPr lang="en-US" sz="2499" dirty="0" err="1">
                <a:solidFill>
                  <a:srgbClr val="000000"/>
                </a:solidFill>
                <a:latin typeface="DM Sans"/>
              </a:rPr>
              <a:t>ruang</a:t>
            </a:r>
            <a:r>
              <a:rPr lang="en-US" sz="2499" dirty="0">
                <a:solidFill>
                  <a:srgbClr val="000000"/>
                </a:solidFill>
                <a:latin typeface="DM Sans"/>
              </a:rPr>
              <a:t> </a:t>
            </a:r>
            <a:r>
              <a:rPr lang="en-US" sz="2499" dirty="0" err="1">
                <a:solidFill>
                  <a:srgbClr val="000000"/>
                </a:solidFill>
                <a:latin typeface="DM Sans"/>
              </a:rPr>
              <a:t>lingkup</a:t>
            </a:r>
            <a:r>
              <a:rPr lang="en-US" sz="2499" dirty="0">
                <a:solidFill>
                  <a:srgbClr val="000000"/>
                </a:solidFill>
                <a:latin typeface="DM Sans"/>
              </a:rPr>
              <a:t> </a:t>
            </a:r>
            <a:r>
              <a:rPr lang="en-US" sz="2499" dirty="0" err="1">
                <a:solidFill>
                  <a:srgbClr val="000000"/>
                </a:solidFill>
                <a:latin typeface="DM Sans"/>
              </a:rPr>
              <a:t>kegiatan</a:t>
            </a:r>
            <a:r>
              <a:rPr lang="en-US" sz="2499" dirty="0">
                <a:solidFill>
                  <a:srgbClr val="000000"/>
                </a:solidFill>
                <a:latin typeface="DM Sans"/>
              </a:rPr>
              <a:t> </a:t>
            </a:r>
            <a:r>
              <a:rPr lang="en-US" sz="2499" dirty="0" err="1">
                <a:solidFill>
                  <a:srgbClr val="000000"/>
                </a:solidFill>
                <a:latin typeface="DM Sans"/>
              </a:rPr>
              <a:t>meliputi</a:t>
            </a:r>
            <a:r>
              <a:rPr lang="en-US" sz="2499" dirty="0">
                <a:solidFill>
                  <a:srgbClr val="000000"/>
                </a:solidFill>
                <a:latin typeface="DM Sans"/>
              </a:rPr>
              <a:t> </a:t>
            </a:r>
            <a:r>
              <a:rPr lang="en-US" sz="2499" dirty="0" err="1">
                <a:solidFill>
                  <a:srgbClr val="000000"/>
                </a:solidFill>
                <a:latin typeface="DM Sans"/>
              </a:rPr>
              <a:t>Pihak</a:t>
            </a:r>
            <a:r>
              <a:rPr lang="en-US" sz="2499" dirty="0">
                <a:solidFill>
                  <a:srgbClr val="000000"/>
                </a:solidFill>
                <a:latin typeface="DM Sans"/>
              </a:rPr>
              <a:t> PT Eco Green yang </a:t>
            </a:r>
            <a:r>
              <a:rPr lang="en-US" sz="2499" dirty="0" err="1">
                <a:solidFill>
                  <a:srgbClr val="000000"/>
                </a:solidFill>
                <a:latin typeface="DM Sans"/>
              </a:rPr>
              <a:t>melakukan</a:t>
            </a:r>
            <a:r>
              <a:rPr lang="en-US" sz="2499" dirty="0">
                <a:solidFill>
                  <a:srgbClr val="000000"/>
                </a:solidFill>
                <a:latin typeface="DM Sans"/>
              </a:rPr>
              <a:t> </a:t>
            </a:r>
            <a:r>
              <a:rPr lang="en-US" sz="2499" dirty="0" err="1">
                <a:solidFill>
                  <a:srgbClr val="000000"/>
                </a:solidFill>
                <a:latin typeface="DM Sans"/>
              </a:rPr>
              <a:t>operasional</a:t>
            </a:r>
            <a:r>
              <a:rPr lang="en-US" sz="2499" dirty="0">
                <a:solidFill>
                  <a:srgbClr val="000000"/>
                </a:solidFill>
                <a:latin typeface="DM Sans"/>
              </a:rPr>
              <a:t> </a:t>
            </a:r>
            <a:r>
              <a:rPr lang="en-US" sz="2499" dirty="0" err="1">
                <a:solidFill>
                  <a:srgbClr val="000000"/>
                </a:solidFill>
                <a:latin typeface="DM Sans"/>
              </a:rPr>
              <a:t>dan</a:t>
            </a:r>
            <a:r>
              <a:rPr lang="en-US" sz="2499" dirty="0">
                <a:solidFill>
                  <a:srgbClr val="000000"/>
                </a:solidFill>
                <a:latin typeface="DM Sans"/>
              </a:rPr>
              <a:t> PEMA </a:t>
            </a:r>
            <a:r>
              <a:rPr lang="en-US" sz="2499" dirty="0" err="1">
                <a:solidFill>
                  <a:srgbClr val="000000"/>
                </a:solidFill>
                <a:latin typeface="DM Sans"/>
              </a:rPr>
              <a:t>sebagai</a:t>
            </a:r>
            <a:r>
              <a:rPr lang="en-US" sz="2499" dirty="0">
                <a:solidFill>
                  <a:srgbClr val="000000"/>
                </a:solidFill>
                <a:latin typeface="DM Sans"/>
              </a:rPr>
              <a:t> </a:t>
            </a:r>
            <a:r>
              <a:rPr lang="en-US" sz="2499" dirty="0" err="1">
                <a:solidFill>
                  <a:srgbClr val="000000"/>
                </a:solidFill>
                <a:latin typeface="DM Sans"/>
              </a:rPr>
              <a:t>pemodal</a:t>
            </a:r>
            <a:r>
              <a:rPr lang="en-US" sz="2499" dirty="0">
                <a:solidFill>
                  <a:srgbClr val="000000"/>
                </a:solidFill>
                <a:latin typeface="DM Sans"/>
              </a:rPr>
              <a:t>. </a:t>
            </a:r>
          </a:p>
          <a:p>
            <a:pPr algn="just">
              <a:lnSpc>
                <a:spcPts val="3499"/>
              </a:lnSpc>
            </a:pPr>
            <a:endParaRPr lang="en-US" sz="2499" dirty="0">
              <a:solidFill>
                <a:srgbClr val="000000"/>
              </a:solidFill>
              <a:latin typeface="DM Sans"/>
            </a:endParaRPr>
          </a:p>
          <a:p>
            <a:pPr marL="539749" lvl="1" indent="-269875" algn="just">
              <a:lnSpc>
                <a:spcPts val="3499"/>
              </a:lnSpc>
              <a:buFont typeface="Arial"/>
              <a:buChar char="•"/>
            </a:pPr>
            <a:r>
              <a:rPr lang="en-US" sz="2499" dirty="0" err="1">
                <a:solidFill>
                  <a:srgbClr val="000000"/>
                </a:solidFill>
                <a:latin typeface="DM Sans"/>
              </a:rPr>
              <a:t>Pembagian</a:t>
            </a:r>
            <a:r>
              <a:rPr lang="en-US" sz="2499" dirty="0">
                <a:solidFill>
                  <a:srgbClr val="000000"/>
                </a:solidFill>
                <a:latin typeface="DM Sans"/>
              </a:rPr>
              <a:t> </a:t>
            </a:r>
            <a:r>
              <a:rPr lang="en-US" sz="2499" dirty="0" err="1">
                <a:solidFill>
                  <a:srgbClr val="000000"/>
                </a:solidFill>
                <a:latin typeface="DM Sans"/>
              </a:rPr>
              <a:t>keuntungan</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bisnis</a:t>
            </a:r>
            <a:r>
              <a:rPr lang="en-US" sz="2499" dirty="0">
                <a:solidFill>
                  <a:srgbClr val="000000"/>
                </a:solidFill>
                <a:latin typeface="DM Sans"/>
              </a:rPr>
              <a:t> </a:t>
            </a:r>
            <a:r>
              <a:rPr lang="en-US" sz="2499" dirty="0" err="1">
                <a:solidFill>
                  <a:srgbClr val="000000"/>
                </a:solidFill>
                <a:latin typeface="DM Sans"/>
              </a:rPr>
              <a:t>ini</a:t>
            </a:r>
            <a:r>
              <a:rPr lang="en-US" sz="2499" dirty="0">
                <a:solidFill>
                  <a:srgbClr val="000000"/>
                </a:solidFill>
                <a:latin typeface="DM Sans"/>
              </a:rPr>
              <a:t> </a:t>
            </a:r>
            <a:r>
              <a:rPr lang="en-US" sz="2499" dirty="0" err="1">
                <a:solidFill>
                  <a:srgbClr val="000000"/>
                </a:solidFill>
                <a:latin typeface="DM Sans"/>
              </a:rPr>
              <a:t>ditentukan</a:t>
            </a:r>
            <a:r>
              <a:rPr lang="en-US" sz="2499" dirty="0">
                <a:solidFill>
                  <a:srgbClr val="000000"/>
                </a:solidFill>
                <a:latin typeface="DM Sans"/>
              </a:rPr>
              <a:t> </a:t>
            </a:r>
            <a:r>
              <a:rPr lang="en-US" sz="2499" dirty="0" err="1">
                <a:solidFill>
                  <a:srgbClr val="000000"/>
                </a:solidFill>
                <a:latin typeface="DM Sans"/>
              </a:rPr>
              <a:t>berdasarkan</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porsi</a:t>
            </a:r>
            <a:r>
              <a:rPr lang="en-US" sz="2499" dirty="0">
                <a:solidFill>
                  <a:srgbClr val="000000"/>
                </a:solidFill>
                <a:latin typeface="DM Sans"/>
              </a:rPr>
              <a:t> </a:t>
            </a:r>
            <a:r>
              <a:rPr lang="en-US" sz="2499" dirty="0" err="1">
                <a:solidFill>
                  <a:srgbClr val="000000"/>
                </a:solidFill>
                <a:latin typeface="DM Sans"/>
              </a:rPr>
              <a:t>saham</a:t>
            </a:r>
            <a:r>
              <a:rPr lang="en-US" sz="2499" dirty="0">
                <a:solidFill>
                  <a:srgbClr val="000000"/>
                </a:solidFill>
                <a:latin typeface="DM Sans"/>
              </a:rPr>
              <a:t> </a:t>
            </a:r>
            <a:r>
              <a:rPr lang="en-US" sz="2499" dirty="0" err="1">
                <a:solidFill>
                  <a:srgbClr val="000000"/>
                </a:solidFill>
                <a:latin typeface="DM Sans"/>
              </a:rPr>
              <a:t>dan</a:t>
            </a:r>
            <a:r>
              <a:rPr lang="en-US" sz="2499" dirty="0">
                <a:solidFill>
                  <a:srgbClr val="000000"/>
                </a:solidFill>
                <a:latin typeface="DM Sans"/>
              </a:rPr>
              <a:t> </a:t>
            </a:r>
            <a:r>
              <a:rPr lang="en-US" sz="2499" dirty="0" err="1">
                <a:solidFill>
                  <a:srgbClr val="000000"/>
                </a:solidFill>
                <a:latin typeface="DM Sans"/>
              </a:rPr>
              <a:t>tanggung</a:t>
            </a:r>
            <a:r>
              <a:rPr lang="en-US" sz="2499" dirty="0">
                <a:solidFill>
                  <a:srgbClr val="000000"/>
                </a:solidFill>
                <a:latin typeface="DM Sans"/>
              </a:rPr>
              <a:t> </a:t>
            </a:r>
            <a:r>
              <a:rPr lang="en-US" sz="2499" dirty="0" err="1">
                <a:solidFill>
                  <a:srgbClr val="000000"/>
                </a:solidFill>
                <a:latin typeface="DM Sans"/>
              </a:rPr>
              <a:t>jawab</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masing-masing</a:t>
            </a:r>
            <a:r>
              <a:rPr lang="en-US" sz="2499" dirty="0">
                <a:solidFill>
                  <a:srgbClr val="000000"/>
                </a:solidFill>
                <a:latin typeface="DM Sans"/>
              </a:rPr>
              <a:t> </a:t>
            </a:r>
            <a:r>
              <a:rPr lang="en-US" sz="2499" dirty="0" err="1">
                <a:solidFill>
                  <a:srgbClr val="000000"/>
                </a:solidFill>
                <a:latin typeface="DM Sans"/>
              </a:rPr>
              <a:t>pihak</a:t>
            </a:r>
            <a:r>
              <a:rPr lang="en-US" sz="2499" dirty="0">
                <a:solidFill>
                  <a:srgbClr val="000000"/>
                </a:solidFill>
                <a:latin typeface="DM Sans"/>
              </a:rPr>
              <a:t> yang </a:t>
            </a:r>
            <a:r>
              <a:rPr lang="en-US" sz="2499" dirty="0" err="1">
                <a:solidFill>
                  <a:srgbClr val="000000"/>
                </a:solidFill>
                <a:latin typeface="DM Sans"/>
              </a:rPr>
              <a:t>akan</a:t>
            </a:r>
            <a:r>
              <a:rPr lang="en-US" sz="2499" dirty="0">
                <a:solidFill>
                  <a:srgbClr val="000000"/>
                </a:solidFill>
                <a:latin typeface="DM Sans"/>
              </a:rPr>
              <a:t> </a:t>
            </a:r>
            <a:r>
              <a:rPr lang="en-US" sz="2499" dirty="0" err="1">
                <a:solidFill>
                  <a:srgbClr val="000000"/>
                </a:solidFill>
                <a:latin typeface="DM Sans"/>
              </a:rPr>
              <a:t>ditentukan</a:t>
            </a:r>
            <a:r>
              <a:rPr lang="en-US" sz="2499" dirty="0">
                <a:solidFill>
                  <a:srgbClr val="000000"/>
                </a:solidFill>
                <a:latin typeface="DM Sans"/>
              </a:rPr>
              <a:t> </a:t>
            </a:r>
            <a:r>
              <a:rPr lang="en-US" sz="2499" dirty="0" err="1">
                <a:solidFill>
                  <a:srgbClr val="000000"/>
                </a:solidFill>
                <a:latin typeface="DM Sans"/>
              </a:rPr>
              <a:t>nantinya</a:t>
            </a:r>
            <a:r>
              <a:rPr lang="en-US" sz="2499" dirty="0">
                <a:solidFill>
                  <a:srgbClr val="000000"/>
                </a:solidFill>
                <a:latin typeface="DM Sans"/>
              </a:rPr>
              <a:t>.</a:t>
            </a:r>
          </a:p>
        </p:txBody>
      </p:sp>
      <p:grpSp>
        <p:nvGrpSpPr>
          <p:cNvPr id="22" name="Group 22"/>
          <p:cNvGrpSpPr/>
          <p:nvPr/>
        </p:nvGrpSpPr>
        <p:grpSpPr>
          <a:xfrm>
            <a:off x="16541315" y="-322892"/>
            <a:ext cx="4563857" cy="10908576"/>
            <a:chOff x="0" y="0"/>
            <a:chExt cx="1202004" cy="2873041"/>
          </a:xfrm>
        </p:grpSpPr>
        <p:sp>
          <p:nvSpPr>
            <p:cNvPr id="23" name="Freeform 23"/>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4" name="TextBox 24"/>
            <p:cNvSpPr txBox="1"/>
            <p:nvPr/>
          </p:nvSpPr>
          <p:spPr>
            <a:xfrm>
              <a:off x="0" y="-47625"/>
              <a:ext cx="1202004" cy="2920666"/>
            </a:xfrm>
            <a:prstGeom prst="rect">
              <a:avLst/>
            </a:prstGeom>
          </p:spPr>
          <p:txBody>
            <a:bodyPr lIns="50800" tIns="50800" rIns="50800" bIns="50800" rtlCol="0" anchor="ctr"/>
            <a:lstStyle/>
            <a:p>
              <a:pPr algn="ctr">
                <a:lnSpc>
                  <a:spcPts val="3499"/>
                </a:lnSpc>
              </a:pPr>
              <a:endParaRPr/>
            </a:p>
          </p:txBody>
        </p:sp>
      </p:grpSp>
      <p:sp>
        <p:nvSpPr>
          <p:cNvPr id="25" name="TextBox 25"/>
          <p:cNvSpPr txBox="1"/>
          <p:nvPr/>
        </p:nvSpPr>
        <p:spPr>
          <a:xfrm>
            <a:off x="591090" y="6541547"/>
            <a:ext cx="5155054" cy="1846659"/>
          </a:xfrm>
          <a:prstGeom prst="rect">
            <a:avLst/>
          </a:prstGeom>
        </p:spPr>
        <p:txBody>
          <a:bodyPr lIns="0" tIns="0" rIns="0" bIns="0" rtlCol="0" anchor="t">
            <a:spAutoFit/>
          </a:bodyPr>
          <a:lstStyle/>
          <a:p>
            <a:pPr algn="ctr">
              <a:lnSpc>
                <a:spcPts val="7209"/>
              </a:lnSpc>
            </a:pPr>
            <a:r>
              <a:rPr lang="en-US" sz="6999" dirty="0" err="1">
                <a:solidFill>
                  <a:srgbClr val="373F42"/>
                </a:solidFill>
                <a:latin typeface="Merriweather Sans Bold"/>
              </a:rPr>
              <a:t>Analisa</a:t>
            </a:r>
            <a:r>
              <a:rPr lang="en-US" sz="6999" dirty="0">
                <a:solidFill>
                  <a:srgbClr val="373F42"/>
                </a:solidFill>
                <a:latin typeface="Merriweather Sans Bold"/>
              </a:rPr>
              <a:t> </a:t>
            </a:r>
            <a:r>
              <a:rPr lang="en-US" sz="6999" dirty="0" err="1">
                <a:solidFill>
                  <a:srgbClr val="373F42"/>
                </a:solidFill>
                <a:latin typeface="Merriweather Sans Bold"/>
              </a:rPr>
              <a:t>Kompetitif</a:t>
            </a:r>
            <a:endParaRPr lang="en-US" sz="6999" dirty="0">
              <a:solidFill>
                <a:srgbClr val="373F42"/>
              </a:solidFill>
              <a:latin typeface="Merriweather Sans Bold"/>
            </a:endParaRPr>
          </a:p>
        </p:txBody>
      </p:sp>
      <p:sp>
        <p:nvSpPr>
          <p:cNvPr id="26" name="Freeform 26"/>
          <p:cNvSpPr/>
          <p:nvPr/>
        </p:nvSpPr>
        <p:spPr>
          <a:xfrm rot="-5400000">
            <a:off x="12876335" y="5804023"/>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27"/>
          <p:cNvSpPr/>
          <p:nvPr/>
        </p:nvSpPr>
        <p:spPr>
          <a:xfrm rot="-5400000">
            <a:off x="13524259" y="6381161"/>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28" name="Group 28"/>
          <p:cNvGrpSpPr/>
          <p:nvPr/>
        </p:nvGrpSpPr>
        <p:grpSpPr>
          <a:xfrm rot="10799660">
            <a:off x="15660796" y="1016624"/>
            <a:ext cx="568543" cy="587648"/>
            <a:chOff x="0" y="0"/>
            <a:chExt cx="149740" cy="154771"/>
          </a:xfrm>
        </p:grpSpPr>
        <p:sp>
          <p:nvSpPr>
            <p:cNvPr id="29" name="Freeform 29"/>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0" name="TextBox 30"/>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rot="10799660">
            <a:off x="15945124" y="1761925"/>
            <a:ext cx="284271" cy="237708"/>
            <a:chOff x="0" y="0"/>
            <a:chExt cx="74870" cy="62606"/>
          </a:xfrm>
        </p:grpSpPr>
        <p:sp>
          <p:nvSpPr>
            <p:cNvPr id="32" name="Freeform 3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3" name="TextBox 3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4" name="Group 34"/>
          <p:cNvGrpSpPr/>
          <p:nvPr/>
        </p:nvGrpSpPr>
        <p:grpSpPr>
          <a:xfrm rot="10799660">
            <a:off x="15232587" y="1016681"/>
            <a:ext cx="284271" cy="237708"/>
            <a:chOff x="0" y="0"/>
            <a:chExt cx="74870" cy="62606"/>
          </a:xfrm>
        </p:grpSpPr>
        <p:sp>
          <p:nvSpPr>
            <p:cNvPr id="35" name="Freeform 3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6" name="TextBox 3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7" name="Group 37"/>
          <p:cNvGrpSpPr/>
          <p:nvPr/>
        </p:nvGrpSpPr>
        <p:grpSpPr>
          <a:xfrm>
            <a:off x="6119844" y="8683402"/>
            <a:ext cx="377347" cy="361689"/>
            <a:chOff x="0" y="0"/>
            <a:chExt cx="99383" cy="95260"/>
          </a:xfrm>
        </p:grpSpPr>
        <p:sp>
          <p:nvSpPr>
            <p:cNvPr id="38" name="Freeform 38"/>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39" name="TextBox 39"/>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Tree>
    <p:extLst>
      <p:ext uri="{BB962C8B-B14F-4D97-AF65-F5344CB8AC3E}">
        <p14:creationId xmlns:p14="http://schemas.microsoft.com/office/powerpoint/2010/main" val="201048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rot="-5400000">
            <a:off x="13890986" y="5923700"/>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14538910" y="6500837"/>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028700" y="8896611"/>
            <a:ext cx="377347" cy="361689"/>
            <a:chOff x="0" y="0"/>
            <a:chExt cx="99383" cy="95260"/>
          </a:xfrm>
        </p:grpSpPr>
        <p:sp>
          <p:nvSpPr>
            <p:cNvPr id="5" name="Freeform 5"/>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6" name="TextBox 6"/>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
        <p:nvSpPr>
          <p:cNvPr id="19" name="Freeform 19"/>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Freeform 20"/>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1" name="Group 21"/>
          <p:cNvGrpSpPr/>
          <p:nvPr/>
        </p:nvGrpSpPr>
        <p:grpSpPr>
          <a:xfrm rot="-10736161">
            <a:off x="16685351" y="1041879"/>
            <a:ext cx="568543" cy="587648"/>
            <a:chOff x="0" y="0"/>
            <a:chExt cx="149740" cy="154771"/>
          </a:xfrm>
        </p:grpSpPr>
        <p:sp>
          <p:nvSpPr>
            <p:cNvPr id="22" name="Freeform 22"/>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23" name="TextBox 23"/>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rot="-10736161">
            <a:off x="16959007" y="1789735"/>
            <a:ext cx="284271" cy="237708"/>
            <a:chOff x="0" y="0"/>
            <a:chExt cx="74870" cy="62606"/>
          </a:xfrm>
        </p:grpSpPr>
        <p:sp>
          <p:nvSpPr>
            <p:cNvPr id="25" name="Freeform 2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26" name="TextBox 2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rot="-10736161">
            <a:off x="16260505" y="1031319"/>
            <a:ext cx="284271" cy="237708"/>
            <a:chOff x="0" y="0"/>
            <a:chExt cx="74870" cy="62606"/>
          </a:xfrm>
        </p:grpSpPr>
        <p:sp>
          <p:nvSpPr>
            <p:cNvPr id="28" name="Freeform 28"/>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29" name="TextBox 29"/>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aphicFrame>
        <p:nvGraphicFramePr>
          <p:cNvPr id="47" name="Table 8"/>
          <p:cNvGraphicFramePr>
            <a:graphicFrameLocks noGrp="1"/>
          </p:cNvGraphicFramePr>
          <p:nvPr>
            <p:extLst>
              <p:ext uri="{D42A27DB-BD31-4B8C-83A1-F6EECF244321}">
                <p14:modId xmlns:p14="http://schemas.microsoft.com/office/powerpoint/2010/main" val="2215391386"/>
              </p:ext>
            </p:extLst>
          </p:nvPr>
        </p:nvGraphicFramePr>
        <p:xfrm>
          <a:off x="2501791" y="1677987"/>
          <a:ext cx="13411198" cy="7315200"/>
        </p:xfrm>
        <a:graphic>
          <a:graphicData uri="http://schemas.openxmlformats.org/drawingml/2006/table">
            <a:tbl>
              <a:tblPr/>
              <a:tblGrid>
                <a:gridCol w="898211">
                  <a:extLst>
                    <a:ext uri="{9D8B030D-6E8A-4147-A177-3AD203B41FA5}">
                      <a16:colId xmlns:a16="http://schemas.microsoft.com/office/drawing/2014/main" xmlns="" val="20000"/>
                    </a:ext>
                  </a:extLst>
                </a:gridCol>
                <a:gridCol w="1466880">
                  <a:extLst>
                    <a:ext uri="{9D8B030D-6E8A-4147-A177-3AD203B41FA5}">
                      <a16:colId xmlns:a16="http://schemas.microsoft.com/office/drawing/2014/main" xmlns="" val="20001"/>
                    </a:ext>
                  </a:extLst>
                </a:gridCol>
                <a:gridCol w="5248641">
                  <a:extLst>
                    <a:ext uri="{9D8B030D-6E8A-4147-A177-3AD203B41FA5}">
                      <a16:colId xmlns:a16="http://schemas.microsoft.com/office/drawing/2014/main" xmlns="" val="20002"/>
                    </a:ext>
                  </a:extLst>
                </a:gridCol>
                <a:gridCol w="5797466">
                  <a:extLst>
                    <a:ext uri="{9D8B030D-6E8A-4147-A177-3AD203B41FA5}">
                      <a16:colId xmlns:a16="http://schemas.microsoft.com/office/drawing/2014/main" xmlns="" val="20003"/>
                    </a:ext>
                  </a:extLst>
                </a:gridCol>
              </a:tblGrid>
              <a:tr h="910430">
                <a:tc>
                  <a:txBody>
                    <a:bodyPr/>
                    <a:lstStyle/>
                    <a:p>
                      <a:pPr algn="ctr">
                        <a:lnSpc>
                          <a:spcPts val="2239"/>
                        </a:lnSpc>
                        <a:defRPr/>
                      </a:pPr>
                      <a:r>
                        <a:rPr lang="en-US" sz="1599" u="none" strike="noStrike" dirty="0">
                          <a:solidFill>
                            <a:srgbClr val="000000"/>
                          </a:solidFill>
                          <a:latin typeface="Garet Bold"/>
                        </a:rPr>
                        <a:t>NO</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u="none" strike="noStrike" dirty="0">
                          <a:solidFill>
                            <a:srgbClr val="000000"/>
                          </a:solidFill>
                          <a:latin typeface="Garet Bold"/>
                        </a:rPr>
                        <a:t>ASPEK</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u="none" strike="noStrike">
                          <a:solidFill>
                            <a:srgbClr val="000000"/>
                          </a:solidFill>
                          <a:latin typeface="Garet Bold"/>
                        </a:rPr>
                        <a:t>INDIKATOR RESIKO</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u="none" strike="noStrike" dirty="0">
                          <a:solidFill>
                            <a:srgbClr val="000000"/>
                          </a:solidFill>
                          <a:latin typeface="Garet Bold"/>
                        </a:rPr>
                        <a:t>OPSI PENGENDALIAN</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524441">
                <a:tc>
                  <a:txBody>
                    <a:bodyPr/>
                    <a:lstStyle/>
                    <a:p>
                      <a:pPr marL="0" lvl="0" indent="0" algn="ctr">
                        <a:lnSpc>
                          <a:spcPts val="2239"/>
                        </a:lnSpc>
                        <a:spcBef>
                          <a:spcPct val="0"/>
                        </a:spcBef>
                        <a:defRPr/>
                      </a:pPr>
                      <a:r>
                        <a:rPr lang="en-US" sz="1599" u="none" strike="noStrike">
                          <a:solidFill>
                            <a:srgbClr val="000000"/>
                          </a:solidFill>
                          <a:latin typeface="Garet"/>
                        </a:rPr>
                        <a:t>1</a:t>
                      </a:r>
                      <a:endParaRPr lang="en-US" sz="1100"/>
                    </a:p>
                    <a:p>
                      <a:pPr marL="0" lvl="0" indent="0" algn="ctr">
                        <a:lnSpc>
                          <a:spcPts val="2239"/>
                        </a:lnSpc>
                        <a:spcBef>
                          <a:spcPct val="0"/>
                        </a:spcBef>
                      </a:pPr>
                      <a:r>
                        <a:rPr lang="en-US" sz="1599" u="none" strike="noStrike">
                          <a:solidFill>
                            <a:srgbClr val="000000"/>
                          </a:solidFill>
                          <a:latin typeface="Garet"/>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239"/>
                        </a:lnSpc>
                        <a:spcBef>
                          <a:spcPct val="0"/>
                        </a:spcBef>
                        <a:defRPr/>
                      </a:pPr>
                      <a:r>
                        <a:rPr lang="en-US" sz="1599" u="none" strike="noStrike">
                          <a:solidFill>
                            <a:srgbClr val="000000"/>
                          </a:solidFill>
                          <a:latin typeface="Garet"/>
                        </a:rPr>
                        <a:t>Bisnis</a:t>
                      </a:r>
                      <a:endParaRPr lang="en-US" sz="1100"/>
                    </a:p>
                    <a:p>
                      <a:pPr marL="0" lvl="0" indent="0" algn="ctr">
                        <a:lnSpc>
                          <a:spcPts val="2239"/>
                        </a:lnSpc>
                        <a:spcBef>
                          <a:spcPct val="0"/>
                        </a:spcBef>
                      </a:pPr>
                      <a:r>
                        <a:rPr lang="en-US" sz="1599" u="none" strike="noStrike">
                          <a:solidFill>
                            <a:srgbClr val="000000"/>
                          </a:solidFill>
                          <a:latin typeface="Garet"/>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Persaingan dari produsen selada lainnya atau fluktuasi permintaan pasar dapat mempengaruhi penjualan dan harga produk.</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Melakukan riset pasar untuk memahami kebutuhan dan preferensi konsumen. Serta membangun merek yang kuat dan menawarkan nilai tambah kepada konsumen.</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524441">
                <a:tc>
                  <a:txBody>
                    <a:bodyPr/>
                    <a:lstStyle/>
                    <a:p>
                      <a:pPr marL="0" lvl="0" indent="0" algn="ctr">
                        <a:lnSpc>
                          <a:spcPts val="2239"/>
                        </a:lnSpc>
                        <a:spcBef>
                          <a:spcPct val="0"/>
                        </a:spcBef>
                        <a:defRPr/>
                      </a:pPr>
                      <a:endParaRPr lang="en-US" sz="1100"/>
                    </a:p>
                    <a:p>
                      <a:pPr marL="0" lvl="0" indent="0" algn="ctr">
                        <a:lnSpc>
                          <a:spcPts val="2239"/>
                        </a:lnSpc>
                        <a:spcBef>
                          <a:spcPct val="0"/>
                        </a:spcBef>
                      </a:pPr>
                      <a:r>
                        <a:rPr lang="en-US" sz="1599" u="none" strike="noStrike">
                          <a:solidFill>
                            <a:srgbClr val="000000"/>
                          </a:solidFill>
                          <a:latin typeface="Garet"/>
                        </a:rPr>
                        <a:t>  2</a:t>
                      </a:r>
                    </a:p>
                    <a:p>
                      <a:pPr marL="0" lvl="0" indent="0" algn="ctr">
                        <a:lnSpc>
                          <a:spcPts val="2239"/>
                        </a:lnSpc>
                        <a:spcBef>
                          <a:spcPct val="0"/>
                        </a:spcBef>
                      </a:pPr>
                      <a:r>
                        <a:rPr lang="en-US" sz="1599" u="none" strike="noStrike">
                          <a:solidFill>
                            <a:srgbClr val="000000"/>
                          </a:solidFill>
                          <a:latin typeface="Garet"/>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239"/>
                        </a:lnSpc>
                        <a:spcBef>
                          <a:spcPct val="0"/>
                        </a:spcBef>
                        <a:defRPr/>
                      </a:pPr>
                      <a:endParaRPr lang="en-US" sz="1100"/>
                    </a:p>
                    <a:p>
                      <a:pPr marL="0" lvl="0" indent="0" algn="ctr">
                        <a:lnSpc>
                          <a:spcPts val="2239"/>
                        </a:lnSpc>
                        <a:spcBef>
                          <a:spcPct val="0"/>
                        </a:spcBef>
                      </a:pPr>
                      <a:r>
                        <a:rPr lang="en-US" sz="1599" u="none" strike="noStrike">
                          <a:solidFill>
                            <a:srgbClr val="000000"/>
                          </a:solidFill>
                          <a:latin typeface="Garet"/>
                        </a:rPr>
                        <a:t>  Teknis</a:t>
                      </a:r>
                    </a:p>
                    <a:p>
                      <a:pPr marL="0" lvl="0" indent="0" algn="ctr">
                        <a:lnSpc>
                          <a:spcPts val="2239"/>
                        </a:lnSpc>
                        <a:spcBef>
                          <a:spcPct val="0"/>
                        </a:spcBef>
                      </a:pPr>
                      <a:r>
                        <a:rPr lang="en-US" sz="1599" u="none" strike="noStrike">
                          <a:solidFill>
                            <a:srgbClr val="000000"/>
                          </a:solidFill>
                          <a:latin typeface="Garet"/>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Kesalahan manusia dalam mengoperasikan sistem dapat menyebabkan kerusakan atau kegagalan.</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Melakukan pelatihan yang memadai untuk operator,menyediakan panduan operasional, dan memperhatikan prosedur keselamatan kerja.</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31446">
                <a:tc>
                  <a:txBody>
                    <a:bodyPr/>
                    <a:lstStyle/>
                    <a:p>
                      <a:pPr marL="0" lvl="0" indent="0" algn="ctr">
                        <a:lnSpc>
                          <a:spcPts val="2239"/>
                        </a:lnSpc>
                        <a:spcBef>
                          <a:spcPct val="0"/>
                        </a:spcBef>
                        <a:defRPr/>
                      </a:pPr>
                      <a:r>
                        <a:rPr lang="en-US" sz="1599" u="none" strike="noStrike">
                          <a:solidFill>
                            <a:srgbClr val="000000"/>
                          </a:solidFill>
                          <a:latin typeface="Garet"/>
                        </a:rPr>
                        <a:t>3</a:t>
                      </a:r>
                      <a:endParaRPr lang="en-US" sz="1100"/>
                    </a:p>
                    <a:p>
                      <a:pPr marL="0" lvl="0" indent="0" algn="ctr">
                        <a:lnSpc>
                          <a:spcPts val="2239"/>
                        </a:lnSpc>
                        <a:spcBef>
                          <a:spcPct val="0"/>
                        </a:spcBef>
                      </a:pPr>
                      <a:r>
                        <a:rPr lang="en-US" sz="1599" u="none" strike="noStrike">
                          <a:solidFill>
                            <a:srgbClr val="000000"/>
                          </a:solidFill>
                          <a:latin typeface="Garet"/>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239"/>
                        </a:lnSpc>
                        <a:spcBef>
                          <a:spcPct val="0"/>
                        </a:spcBef>
                        <a:defRPr/>
                      </a:pPr>
                      <a:r>
                        <a:rPr lang="en-US" sz="1599" u="none" strike="noStrike" dirty="0" err="1">
                          <a:solidFill>
                            <a:srgbClr val="000000"/>
                          </a:solidFill>
                          <a:latin typeface="Garet"/>
                        </a:rPr>
                        <a:t>Finansial</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Kebutuhan modal yang tinggi untuk  infrastruktur hidroponik dan biaya operasional yang terus menerus seperti listrik, air, dan nutrisi tanaman</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Membutuhkan kajian kelayakan bisnis yang tepat untuk meyakinkan pemegang saham PEMA sehingga dapat dimasukkan ke dalam rencana bisnis PEMA yang prioritas</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524442">
                <a:tc>
                  <a:txBody>
                    <a:bodyPr/>
                    <a:lstStyle/>
                    <a:p>
                      <a:pPr marL="0" lvl="0" indent="0" algn="ctr">
                        <a:lnSpc>
                          <a:spcPts val="2239"/>
                        </a:lnSpc>
                        <a:spcBef>
                          <a:spcPct val="0"/>
                        </a:spcBef>
                        <a:defRPr/>
                      </a:pPr>
                      <a:r>
                        <a:rPr lang="en-US" sz="1599" u="none" strike="noStrike">
                          <a:solidFill>
                            <a:srgbClr val="000000"/>
                          </a:solidFill>
                          <a:latin typeface="Garet"/>
                        </a:rPr>
                        <a:t>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239"/>
                        </a:lnSpc>
                        <a:spcBef>
                          <a:spcPct val="0"/>
                        </a:spcBef>
                        <a:defRPr/>
                      </a:pPr>
                      <a:r>
                        <a:rPr lang="en-US" sz="1599" u="none" strike="noStrike">
                          <a:solidFill>
                            <a:srgbClr val="000000"/>
                          </a:solidFill>
                          <a:latin typeface="Garet"/>
                        </a:rPr>
                        <a:t>Legal</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Pemenuhan persyaratan perizinan, legalitas dan administrasi dalam pembangunan green house dan pemakaian lahan.</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2239"/>
                        </a:lnSpc>
                        <a:spcBef>
                          <a:spcPct val="0"/>
                        </a:spcBef>
                        <a:defRPr/>
                      </a:pPr>
                      <a:r>
                        <a:rPr lang="id-ID" sz="1599" u="none" strike="noStrike" noProof="1">
                          <a:solidFill>
                            <a:srgbClr val="000000"/>
                          </a:solidFill>
                          <a:latin typeface="Garet"/>
                        </a:rPr>
                        <a:t>Tim Eco Green dan PT PEMA berkoordinasi untuk membahas perizinan dan persyaratan lainnya untuk bisnis selada hidroponik.</a:t>
                      </a:r>
                      <a:endParaRPr lang="id-ID" sz="1100" noProof="1"/>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600448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27602624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15825627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6275" y="2302537"/>
            <a:ext cx="5040600" cy="2397125"/>
            <a:chOff x="0" y="0"/>
            <a:chExt cx="6720800" cy="3196166"/>
          </a:xfrm>
        </p:grpSpPr>
        <p:sp>
          <p:nvSpPr>
            <p:cNvPr id="3" name="TextBox 3"/>
            <p:cNvSpPr txBox="1"/>
            <p:nvPr/>
          </p:nvSpPr>
          <p:spPr>
            <a:xfrm>
              <a:off x="0" y="-28575"/>
              <a:ext cx="6720800" cy="590762"/>
            </a:xfrm>
            <a:prstGeom prst="rect">
              <a:avLst/>
            </a:prstGeom>
          </p:spPr>
          <p:txBody>
            <a:bodyPr lIns="0" tIns="0" rIns="0" bIns="0" rtlCol="0" anchor="t">
              <a:spAutoFit/>
            </a:bodyPr>
            <a:lstStyle/>
            <a:p>
              <a:pPr marL="0" marR="0" lvl="0" indent="0" algn="r" defTabSz="914400" rtl="0" eaLnBrk="1" fontAlgn="auto" latinLnBrk="0" hangingPunct="1">
                <a:lnSpc>
                  <a:spcPts val="3640"/>
                </a:lnSpc>
                <a:spcBef>
                  <a:spcPts val="0"/>
                </a:spcBef>
                <a:spcAft>
                  <a:spcPts val="0"/>
                </a:spcAft>
                <a:buClrTx/>
                <a:buSzTx/>
                <a:buFontTx/>
                <a:buNone/>
                <a:tabLst/>
                <a:defRPr/>
              </a:pPr>
              <a:r>
                <a:rPr kumimoji="0" lang="en-US" sz="2800" b="0" i="0" u="none" strike="noStrike" kern="1200" cap="none" spc="140" normalizeH="0" baseline="0" noProof="0">
                  <a:ln>
                    <a:noFill/>
                  </a:ln>
                  <a:solidFill>
                    <a:srgbClr val="376C10"/>
                  </a:solidFill>
                  <a:effectLst/>
                  <a:uLnTx/>
                  <a:uFillTx/>
                  <a:latin typeface="Aileron Ultra-Bold"/>
                  <a:ea typeface="+mn-ea"/>
                  <a:cs typeface="+mn-cs"/>
                </a:rPr>
                <a:t>KEKUATAN</a:t>
              </a:r>
            </a:p>
          </p:txBody>
        </p:sp>
        <p:sp>
          <p:nvSpPr>
            <p:cNvPr id="4" name="TextBox 4"/>
            <p:cNvSpPr txBox="1"/>
            <p:nvPr/>
          </p:nvSpPr>
          <p:spPr>
            <a:xfrm>
              <a:off x="0" y="755862"/>
              <a:ext cx="6720800" cy="2453005"/>
            </a:xfrm>
            <a:prstGeom prst="rect">
              <a:avLst/>
            </a:prstGeom>
          </p:spPr>
          <p:txBody>
            <a:bodyPr lIns="0" tIns="0" rIns="0" bIns="0" rtlCol="0" anchor="t">
              <a:spAutoFit/>
            </a:bodyPr>
            <a:lstStyle/>
            <a:p>
              <a:pPr marL="453392" marR="0" lvl="1" indent="-226696" algn="just"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dirty="0" err="1">
                  <a:ln>
                    <a:noFill/>
                  </a:ln>
                  <a:solidFill>
                    <a:srgbClr val="191919"/>
                  </a:solidFill>
                  <a:effectLst/>
                  <a:uLnTx/>
                  <a:uFillTx/>
                  <a:latin typeface="Aileron"/>
                  <a:ea typeface="+mn-ea"/>
                  <a:cs typeface="+mn-cs"/>
                </a:rPr>
                <a:t>Produksi</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selada</a:t>
              </a:r>
              <a:r>
                <a:rPr kumimoji="0" lang="en-US" sz="2100" b="0" i="0" u="none" strike="noStrike" kern="1200" cap="none" spc="105" normalizeH="0" baseline="0" noProof="0" dirty="0">
                  <a:ln>
                    <a:noFill/>
                  </a:ln>
                  <a:solidFill>
                    <a:srgbClr val="191919"/>
                  </a:solidFill>
                  <a:effectLst/>
                  <a:uLnTx/>
                  <a:uFillTx/>
                  <a:latin typeface="Aileron"/>
                  <a:ea typeface="+mn-ea"/>
                  <a:cs typeface="+mn-cs"/>
                </a:rPr>
                <a:t> 11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sampai</a:t>
              </a:r>
              <a:r>
                <a:rPr kumimoji="0" lang="en-US" sz="2100" b="0" i="0" u="none" strike="noStrike" kern="1200" cap="none" spc="105" normalizeH="0" baseline="0" noProof="0" dirty="0">
                  <a:ln>
                    <a:noFill/>
                  </a:ln>
                  <a:solidFill>
                    <a:srgbClr val="191919"/>
                  </a:solidFill>
                  <a:effectLst/>
                  <a:uLnTx/>
                  <a:uFillTx/>
                  <a:latin typeface="Aileron"/>
                  <a:ea typeface="+mn-ea"/>
                  <a:cs typeface="+mn-cs"/>
                </a:rPr>
                <a:t> 12 ton per masa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panen</a:t>
              </a:r>
              <a:r>
                <a:rPr kumimoji="0" lang="en-US" sz="2100" b="0" i="0" u="none" strike="noStrike" kern="1200" cap="none" spc="105" normalizeH="0" baseline="0" noProof="0" dirty="0">
                  <a:ln>
                    <a:noFill/>
                  </a:ln>
                  <a:solidFill>
                    <a:srgbClr val="191919"/>
                  </a:solidFill>
                  <a:effectLst/>
                  <a:uLnTx/>
                  <a:uFillTx/>
                  <a:latin typeface="Aileron"/>
                  <a:ea typeface="+mn-ea"/>
                  <a:cs typeface="+mn-cs"/>
                </a:rPr>
                <a:t> (45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hari</a:t>
              </a:r>
              <a:r>
                <a:rPr kumimoji="0" lang="en-US" sz="2100" b="0" i="0" u="none" strike="noStrike" kern="1200" cap="none" spc="105" normalizeH="0" baseline="0" noProof="0" dirty="0">
                  <a:ln>
                    <a:noFill/>
                  </a:ln>
                  <a:solidFill>
                    <a:srgbClr val="191919"/>
                  </a:solidFill>
                  <a:effectLst/>
                  <a:uLnTx/>
                  <a:uFillTx/>
                  <a:latin typeface="Aileron"/>
                  <a:ea typeface="+mn-ea"/>
                  <a:cs typeface="+mn-cs"/>
                </a:rPr>
                <a:t>)</a:t>
              </a:r>
            </a:p>
            <a:p>
              <a:pPr marL="453392" marR="0" lvl="1" indent="-226696" algn="just"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dirty="0" err="1">
                  <a:ln>
                    <a:noFill/>
                  </a:ln>
                  <a:solidFill>
                    <a:srgbClr val="191919"/>
                  </a:solidFill>
                  <a:effectLst/>
                  <a:uLnTx/>
                  <a:uFillTx/>
                  <a:latin typeface="Aileron"/>
                  <a:ea typeface="+mn-ea"/>
                  <a:cs typeface="+mn-cs"/>
                </a:rPr>
                <a:t>Ketersediaan</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lahan</a:t>
              </a:r>
              <a:r>
                <a:rPr kumimoji="0" lang="en-US" sz="2100" b="0" i="0" u="none" strike="noStrike" kern="1200" cap="none" spc="105" normalizeH="0" baseline="0" noProof="0" dirty="0">
                  <a:ln>
                    <a:noFill/>
                  </a:ln>
                  <a:solidFill>
                    <a:srgbClr val="191919"/>
                  </a:solidFill>
                  <a:effectLst/>
                  <a:uLnTx/>
                  <a:uFillTx/>
                  <a:latin typeface="Aileron"/>
                  <a:ea typeface="+mn-ea"/>
                  <a:cs typeface="+mn-cs"/>
                </a:rPr>
                <a:t> yang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luas</a:t>
              </a:r>
              <a:endParaRPr kumimoji="0" lang="en-US" sz="2100" b="0" i="0" u="none" strike="noStrike" kern="1200" cap="none" spc="105" normalizeH="0" baseline="0" noProof="0" dirty="0">
                <a:ln>
                  <a:noFill/>
                </a:ln>
                <a:solidFill>
                  <a:srgbClr val="191919"/>
                </a:solidFill>
                <a:effectLst/>
                <a:uLnTx/>
                <a:uFillTx/>
                <a:latin typeface="Aileron"/>
                <a:ea typeface="+mn-ea"/>
                <a:cs typeface="+mn-cs"/>
              </a:endParaRPr>
            </a:p>
            <a:p>
              <a:pPr marL="453392" marR="0" lvl="1" indent="-226696" algn="l"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dirty="0" err="1">
                  <a:ln>
                    <a:noFill/>
                  </a:ln>
                  <a:solidFill>
                    <a:srgbClr val="191919"/>
                  </a:solidFill>
                  <a:effectLst/>
                  <a:uLnTx/>
                  <a:uFillTx/>
                  <a:latin typeface="Aileron"/>
                  <a:ea typeface="+mn-ea"/>
                  <a:cs typeface="+mn-cs"/>
                </a:rPr>
                <a:t>Kestabilan</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komoditi</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dibandingkan</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dengan</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komoditi</a:t>
              </a:r>
              <a:r>
                <a:rPr kumimoji="0" lang="en-US" sz="2100" b="0" i="0" u="none" strike="noStrike" kern="1200" cap="none" spc="105" normalizeH="0" baseline="0" noProof="0" dirty="0">
                  <a:ln>
                    <a:noFill/>
                  </a:ln>
                  <a:solidFill>
                    <a:srgbClr val="191919"/>
                  </a:solidFill>
                  <a:effectLst/>
                  <a:uLnTx/>
                  <a:uFillTx/>
                  <a:latin typeface="Aileron"/>
                  <a:ea typeface="+mn-ea"/>
                  <a:cs typeface="+mn-cs"/>
                </a:rPr>
                <a:t> </a:t>
              </a:r>
              <a:r>
                <a:rPr kumimoji="0" lang="en-US" sz="2100" b="0" i="0" u="none" strike="noStrike" kern="1200" cap="none" spc="105" normalizeH="0" baseline="0" noProof="0" dirty="0" err="1">
                  <a:ln>
                    <a:noFill/>
                  </a:ln>
                  <a:solidFill>
                    <a:srgbClr val="191919"/>
                  </a:solidFill>
                  <a:effectLst/>
                  <a:uLnTx/>
                  <a:uFillTx/>
                  <a:latin typeface="Aileron"/>
                  <a:ea typeface="+mn-ea"/>
                  <a:cs typeface="+mn-cs"/>
                </a:rPr>
                <a:t>lainnya</a:t>
              </a:r>
              <a:r>
                <a:rPr kumimoji="0" lang="en-US" sz="2100" b="0" i="0" u="none" strike="noStrike" kern="1200" cap="none" spc="105" normalizeH="0" baseline="0" noProof="0" dirty="0">
                  <a:ln>
                    <a:noFill/>
                  </a:ln>
                  <a:solidFill>
                    <a:srgbClr val="191919"/>
                  </a:solidFill>
                  <a:effectLst/>
                  <a:uLnTx/>
                  <a:uFillTx/>
                  <a:latin typeface="Aileron"/>
                  <a:ea typeface="+mn-ea"/>
                  <a:cs typeface="+mn-cs"/>
                </a:rPr>
                <a:t>.</a:t>
              </a:r>
            </a:p>
          </p:txBody>
        </p:sp>
      </p:grpSp>
      <p:grpSp>
        <p:nvGrpSpPr>
          <p:cNvPr id="5" name="Group 5"/>
          <p:cNvGrpSpPr/>
          <p:nvPr/>
        </p:nvGrpSpPr>
        <p:grpSpPr>
          <a:xfrm>
            <a:off x="12811125" y="2302537"/>
            <a:ext cx="4929043" cy="2019300"/>
            <a:chOff x="0" y="0"/>
            <a:chExt cx="6572057" cy="2692400"/>
          </a:xfrm>
        </p:grpSpPr>
        <p:sp>
          <p:nvSpPr>
            <p:cNvPr id="6" name="TextBox 6"/>
            <p:cNvSpPr txBox="1"/>
            <p:nvPr/>
          </p:nvSpPr>
          <p:spPr>
            <a:xfrm>
              <a:off x="0" y="-28575"/>
              <a:ext cx="6572057" cy="590762"/>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800" b="0" i="0" u="none" strike="noStrike" kern="1200" cap="none" spc="140" normalizeH="0" baseline="0" noProof="0">
                  <a:ln>
                    <a:noFill/>
                  </a:ln>
                  <a:solidFill>
                    <a:srgbClr val="376C10"/>
                  </a:solidFill>
                  <a:effectLst/>
                  <a:uLnTx/>
                  <a:uFillTx/>
                  <a:latin typeface="Aileron Ultra-Bold"/>
                  <a:ea typeface="+mn-ea"/>
                  <a:cs typeface="+mn-cs"/>
                </a:rPr>
                <a:t>KELEMAHAN</a:t>
              </a:r>
            </a:p>
          </p:txBody>
        </p:sp>
        <p:sp>
          <p:nvSpPr>
            <p:cNvPr id="7" name="TextBox 7"/>
            <p:cNvSpPr txBox="1"/>
            <p:nvPr/>
          </p:nvSpPr>
          <p:spPr>
            <a:xfrm>
              <a:off x="0" y="751628"/>
              <a:ext cx="6572057" cy="1957705"/>
            </a:xfrm>
            <a:prstGeom prst="rect">
              <a:avLst/>
            </a:prstGeom>
          </p:spPr>
          <p:txBody>
            <a:bodyPr lIns="0" tIns="0" rIns="0" bIns="0" rtlCol="0" anchor="t">
              <a:spAutoFit/>
            </a:bodyPr>
            <a:lstStyle/>
            <a:p>
              <a:pPr marL="453392" marR="0" lvl="1" indent="-226696" algn="l"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a:ln>
                    <a:noFill/>
                  </a:ln>
                  <a:solidFill>
                    <a:srgbClr val="191919"/>
                  </a:solidFill>
                  <a:effectLst/>
                  <a:uLnTx/>
                  <a:uFillTx/>
                  <a:latin typeface="Aileron"/>
                  <a:ea typeface="+mn-ea"/>
                  <a:cs typeface="+mn-cs"/>
                </a:rPr>
                <a:t>Membutuhkan dana yang besar untuk pembangunan infrastruktur</a:t>
              </a:r>
            </a:p>
            <a:p>
              <a:pPr marL="453392" marR="0" lvl="1" indent="-226696" algn="l"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a:ln>
                    <a:noFill/>
                  </a:ln>
                  <a:solidFill>
                    <a:srgbClr val="191919"/>
                  </a:solidFill>
                  <a:effectLst/>
                  <a:uLnTx/>
                  <a:uFillTx/>
                  <a:latin typeface="Aileron"/>
                  <a:ea typeface="+mn-ea"/>
                  <a:cs typeface="+mn-cs"/>
                </a:rPr>
                <a:t>Pengalaman perusahaan calon mitra yang masih sedikit</a:t>
              </a:r>
            </a:p>
          </p:txBody>
        </p:sp>
      </p:grpSp>
      <p:grpSp>
        <p:nvGrpSpPr>
          <p:cNvPr id="8" name="Group 8"/>
          <p:cNvGrpSpPr/>
          <p:nvPr/>
        </p:nvGrpSpPr>
        <p:grpSpPr>
          <a:xfrm>
            <a:off x="582180" y="5587339"/>
            <a:ext cx="4894695" cy="2397125"/>
            <a:chOff x="0" y="0"/>
            <a:chExt cx="6526260" cy="3196166"/>
          </a:xfrm>
        </p:grpSpPr>
        <p:sp>
          <p:nvSpPr>
            <p:cNvPr id="9" name="TextBox 9"/>
            <p:cNvSpPr txBox="1"/>
            <p:nvPr/>
          </p:nvSpPr>
          <p:spPr>
            <a:xfrm>
              <a:off x="0" y="-28575"/>
              <a:ext cx="6526260" cy="590762"/>
            </a:xfrm>
            <a:prstGeom prst="rect">
              <a:avLst/>
            </a:prstGeom>
          </p:spPr>
          <p:txBody>
            <a:bodyPr lIns="0" tIns="0" rIns="0" bIns="0" rtlCol="0" anchor="t">
              <a:spAutoFit/>
            </a:bodyPr>
            <a:lstStyle/>
            <a:p>
              <a:pPr marL="0" marR="0" lvl="0" indent="0" algn="r" defTabSz="914400" rtl="0" eaLnBrk="1" fontAlgn="auto" latinLnBrk="0" hangingPunct="1">
                <a:lnSpc>
                  <a:spcPts val="3640"/>
                </a:lnSpc>
                <a:spcBef>
                  <a:spcPts val="0"/>
                </a:spcBef>
                <a:spcAft>
                  <a:spcPts val="0"/>
                </a:spcAft>
                <a:buClrTx/>
                <a:buSzTx/>
                <a:buFontTx/>
                <a:buNone/>
                <a:tabLst/>
                <a:defRPr/>
              </a:pPr>
              <a:r>
                <a:rPr kumimoji="0" lang="en-US" sz="2800" b="0" i="0" u="none" strike="noStrike" kern="1200" cap="none" spc="140" normalizeH="0" baseline="0" noProof="0">
                  <a:ln>
                    <a:noFill/>
                  </a:ln>
                  <a:solidFill>
                    <a:srgbClr val="376C10"/>
                  </a:solidFill>
                  <a:effectLst/>
                  <a:uLnTx/>
                  <a:uFillTx/>
                  <a:latin typeface="Aileron Ultra-Bold"/>
                  <a:ea typeface="+mn-ea"/>
                  <a:cs typeface="+mn-cs"/>
                </a:rPr>
                <a:t>PELUANG</a:t>
              </a:r>
            </a:p>
          </p:txBody>
        </p:sp>
        <p:sp>
          <p:nvSpPr>
            <p:cNvPr id="10" name="TextBox 10"/>
            <p:cNvSpPr txBox="1"/>
            <p:nvPr/>
          </p:nvSpPr>
          <p:spPr>
            <a:xfrm>
              <a:off x="0" y="755862"/>
              <a:ext cx="6526260" cy="2453005"/>
            </a:xfrm>
            <a:prstGeom prst="rect">
              <a:avLst/>
            </a:prstGeom>
          </p:spPr>
          <p:txBody>
            <a:bodyPr lIns="0" tIns="0" rIns="0" bIns="0" rtlCol="0" anchor="t">
              <a:spAutoFit/>
            </a:bodyPr>
            <a:lstStyle/>
            <a:p>
              <a:pPr marL="453392" marR="0" lvl="1" indent="-226696" algn="just"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a:ln>
                    <a:noFill/>
                  </a:ln>
                  <a:solidFill>
                    <a:srgbClr val="191919"/>
                  </a:solidFill>
                  <a:effectLst/>
                  <a:uLnTx/>
                  <a:uFillTx/>
                  <a:latin typeface="Aileron"/>
                  <a:ea typeface="+mn-ea"/>
                  <a:cs typeface="+mn-cs"/>
                </a:rPr>
                <a:t>Minat dari pasar yang tinggi</a:t>
              </a:r>
            </a:p>
            <a:p>
              <a:pPr marL="453392" marR="0" lvl="1" indent="-226696" algn="just"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a:ln>
                    <a:noFill/>
                  </a:ln>
                  <a:solidFill>
                    <a:srgbClr val="191919"/>
                  </a:solidFill>
                  <a:effectLst/>
                  <a:uLnTx/>
                  <a:uFillTx/>
                  <a:latin typeface="Aileron"/>
                  <a:ea typeface="+mn-ea"/>
                  <a:cs typeface="+mn-cs"/>
                </a:rPr>
                <a:t>Persaingan yang rendah</a:t>
              </a:r>
            </a:p>
            <a:p>
              <a:pPr marL="453392" marR="0" lvl="1" indent="-226696" algn="just" defTabSz="914400" rtl="0" eaLnBrk="1" fontAlgn="auto" latinLnBrk="0" hangingPunct="1">
                <a:lnSpc>
                  <a:spcPts val="2940"/>
                </a:lnSpc>
                <a:spcBef>
                  <a:spcPts val="0"/>
                </a:spcBef>
                <a:spcAft>
                  <a:spcPts val="0"/>
                </a:spcAft>
                <a:buClrTx/>
                <a:buSzTx/>
                <a:buFont typeface="Arial"/>
                <a:buChar char="•"/>
                <a:tabLst/>
                <a:defRPr/>
              </a:pPr>
              <a:r>
                <a:rPr kumimoji="0" lang="en-US" sz="2100" b="0" i="0" u="none" strike="noStrike" kern="1200" cap="none" spc="105" normalizeH="0" baseline="0" noProof="0">
                  <a:ln>
                    <a:noFill/>
                  </a:ln>
                  <a:solidFill>
                    <a:srgbClr val="191919"/>
                  </a:solidFill>
                  <a:effectLst/>
                  <a:uLnTx/>
                  <a:uFillTx/>
                  <a:latin typeface="Aileron"/>
                  <a:ea typeface="+mn-ea"/>
                  <a:cs typeface="+mn-cs"/>
                </a:rPr>
                <a:t>Tren hidup sehat dan mengkonsumsi sayuran hijau organik atau berkimia rendah</a:t>
              </a:r>
            </a:p>
          </p:txBody>
        </p:sp>
      </p:grpSp>
      <p:grpSp>
        <p:nvGrpSpPr>
          <p:cNvPr id="11" name="Group 11"/>
          <p:cNvGrpSpPr/>
          <p:nvPr/>
        </p:nvGrpSpPr>
        <p:grpSpPr>
          <a:xfrm>
            <a:off x="12811125" y="5565908"/>
            <a:ext cx="4792085" cy="3811138"/>
            <a:chOff x="0" y="-28575"/>
            <a:chExt cx="6389446" cy="5081518"/>
          </a:xfrm>
        </p:grpSpPr>
        <p:sp>
          <p:nvSpPr>
            <p:cNvPr id="12" name="TextBox 12"/>
            <p:cNvSpPr txBox="1"/>
            <p:nvPr/>
          </p:nvSpPr>
          <p:spPr>
            <a:xfrm>
              <a:off x="0" y="-28575"/>
              <a:ext cx="6389446" cy="590762"/>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800" b="0" i="0" u="none" strike="noStrike" kern="1200" cap="none" spc="140" normalizeH="0" baseline="0" noProof="0">
                  <a:ln>
                    <a:noFill/>
                  </a:ln>
                  <a:solidFill>
                    <a:srgbClr val="376C10"/>
                  </a:solidFill>
                  <a:effectLst/>
                  <a:uLnTx/>
                  <a:uFillTx/>
                  <a:latin typeface="Aileron Ultra-Bold"/>
                  <a:ea typeface="+mn-ea"/>
                  <a:cs typeface="+mn-cs"/>
                </a:rPr>
                <a:t>ANCAMAN</a:t>
              </a:r>
            </a:p>
          </p:txBody>
        </p:sp>
        <p:sp>
          <p:nvSpPr>
            <p:cNvPr id="13" name="TextBox 13"/>
            <p:cNvSpPr txBox="1"/>
            <p:nvPr/>
          </p:nvSpPr>
          <p:spPr>
            <a:xfrm>
              <a:off x="0" y="1035261"/>
              <a:ext cx="6389446" cy="4017682"/>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120" normalizeH="0" baseline="0" noProof="0" dirty="0" err="1">
                  <a:ln>
                    <a:noFill/>
                  </a:ln>
                  <a:solidFill>
                    <a:srgbClr val="191919"/>
                  </a:solidFill>
                  <a:effectLst/>
                  <a:uLnTx/>
                  <a:uFillTx/>
                  <a:latin typeface="Aileron"/>
                  <a:ea typeface="+mn-ea"/>
                  <a:cs typeface="+mn-cs"/>
                </a:rPr>
                <a:t>Kondisi</a:t>
              </a:r>
              <a:r>
                <a:rPr kumimoji="0" lang="en-US" sz="2400" b="0" i="0" u="none" strike="noStrike" kern="1200" cap="none" spc="120" normalizeH="0" baseline="0" noProof="0" dirty="0">
                  <a:ln>
                    <a:noFill/>
                  </a:ln>
                  <a:solidFill>
                    <a:srgbClr val="191919"/>
                  </a:solidFill>
                  <a:effectLst/>
                  <a:uLnTx/>
                  <a:uFillTx/>
                  <a:latin typeface="Aileron"/>
                  <a:ea typeface="+mn-ea"/>
                  <a:cs typeface="+mn-cs"/>
                </a:rPr>
                <a:t> </a:t>
              </a:r>
              <a:r>
                <a:rPr kumimoji="0" lang="en-US" sz="2400" b="0" i="0" u="none" strike="noStrike" kern="1200" cap="none" spc="120" normalizeH="0" baseline="0" noProof="0" dirty="0" err="1">
                  <a:ln>
                    <a:noFill/>
                  </a:ln>
                  <a:solidFill>
                    <a:srgbClr val="191919"/>
                  </a:solidFill>
                  <a:effectLst/>
                  <a:uLnTx/>
                  <a:uFillTx/>
                  <a:latin typeface="Aileron"/>
                  <a:ea typeface="+mn-ea"/>
                  <a:cs typeface="+mn-cs"/>
                </a:rPr>
                <a:t>alam</a:t>
              </a:r>
              <a:r>
                <a:rPr kumimoji="0" lang="en-US" sz="2400" b="0" i="0" u="none" strike="noStrike" kern="1200" cap="none" spc="120" normalizeH="0" baseline="0" noProof="0" dirty="0">
                  <a:ln>
                    <a:noFill/>
                  </a:ln>
                  <a:solidFill>
                    <a:srgbClr val="191919"/>
                  </a:solidFill>
                  <a:effectLst/>
                  <a:uLnTx/>
                  <a:uFillTx/>
                  <a:latin typeface="Aileron"/>
                  <a:ea typeface="+mn-ea"/>
                  <a:cs typeface="+mn-cs"/>
                </a:rPr>
                <a:t> yang </a:t>
              </a:r>
              <a:r>
                <a:rPr kumimoji="0" lang="en-US" sz="2400" b="0" i="0" u="none" strike="noStrike" kern="1200" cap="none" spc="120" normalizeH="0" baseline="0" noProof="0" dirty="0" err="1">
                  <a:ln>
                    <a:noFill/>
                  </a:ln>
                  <a:solidFill>
                    <a:srgbClr val="191919"/>
                  </a:solidFill>
                  <a:effectLst/>
                  <a:uLnTx/>
                  <a:uFillTx/>
                  <a:latin typeface="Aileron"/>
                  <a:ea typeface="+mn-ea"/>
                  <a:cs typeface="+mn-cs"/>
                </a:rPr>
                <a:t>mempengaruhi</a:t>
              </a:r>
              <a:r>
                <a:rPr kumimoji="0" lang="en-US" sz="2400" b="0" i="0" u="none" strike="noStrike" kern="1200" cap="none" spc="120" normalizeH="0" baseline="0" noProof="0" dirty="0">
                  <a:ln>
                    <a:noFill/>
                  </a:ln>
                  <a:solidFill>
                    <a:srgbClr val="191919"/>
                  </a:solidFill>
                  <a:effectLst/>
                  <a:uLnTx/>
                  <a:uFillTx/>
                  <a:latin typeface="Aileron"/>
                  <a:ea typeface="+mn-ea"/>
                  <a:cs typeface="+mn-cs"/>
                </a:rPr>
                <a:t> </a:t>
              </a:r>
              <a:r>
                <a:rPr kumimoji="0" lang="en-US" sz="2400" b="0" i="0" u="none" strike="noStrike" kern="1200" cap="none" spc="120" normalizeH="0" baseline="0" noProof="0" dirty="0" err="1">
                  <a:ln>
                    <a:noFill/>
                  </a:ln>
                  <a:solidFill>
                    <a:srgbClr val="191919"/>
                  </a:solidFill>
                  <a:effectLst/>
                  <a:uLnTx/>
                  <a:uFillTx/>
                  <a:latin typeface="Aileron"/>
                  <a:ea typeface="+mn-ea"/>
                  <a:cs typeface="+mn-cs"/>
                </a:rPr>
                <a:t>produksi</a:t>
              </a:r>
              <a:endParaRPr kumimoji="0" lang="en-US" sz="2400" b="0" i="0" u="none" strike="noStrike" kern="1200" cap="none" spc="120" normalizeH="0" baseline="0" noProof="0" dirty="0">
                <a:ln>
                  <a:noFill/>
                </a:ln>
                <a:solidFill>
                  <a:srgbClr val="191919"/>
                </a:solidFill>
                <a:effectLst/>
                <a:uLnTx/>
                <a:uFillTx/>
                <a:latin typeface="Aileron"/>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120" normalizeH="0" baseline="0" noProof="0" dirty="0" err="1">
                  <a:ln>
                    <a:noFill/>
                  </a:ln>
                  <a:solidFill>
                    <a:srgbClr val="191919"/>
                  </a:solidFill>
                  <a:effectLst/>
                  <a:uLnTx/>
                  <a:uFillTx/>
                  <a:latin typeface="Aileron"/>
                  <a:ea typeface="+mn-ea"/>
                  <a:cs typeface="+mn-cs"/>
                </a:rPr>
                <a:t>Serangan</a:t>
              </a:r>
              <a:r>
                <a:rPr kumimoji="0" lang="en-US" sz="2400" b="0" i="0" u="none" strike="noStrike" kern="1200" cap="none" spc="120" normalizeH="0" baseline="0" noProof="0" dirty="0">
                  <a:ln>
                    <a:noFill/>
                  </a:ln>
                  <a:solidFill>
                    <a:srgbClr val="191919"/>
                  </a:solidFill>
                  <a:effectLst/>
                  <a:uLnTx/>
                  <a:uFillTx/>
                  <a:latin typeface="Aileron"/>
                  <a:ea typeface="+mn-ea"/>
                  <a:cs typeface="+mn-cs"/>
                </a:rPr>
                <a:t> </a:t>
              </a:r>
              <a:r>
                <a:rPr kumimoji="0" lang="en-US" sz="2400" b="0" i="0" u="none" strike="noStrike" kern="1200" cap="none" spc="120" normalizeH="0" baseline="0" noProof="0" dirty="0" err="1">
                  <a:ln>
                    <a:noFill/>
                  </a:ln>
                  <a:solidFill>
                    <a:srgbClr val="191919"/>
                  </a:solidFill>
                  <a:effectLst/>
                  <a:uLnTx/>
                  <a:uFillTx/>
                  <a:latin typeface="Aileron"/>
                  <a:ea typeface="+mn-ea"/>
                  <a:cs typeface="+mn-cs"/>
                </a:rPr>
                <a:t>hama</a:t>
              </a:r>
              <a:endParaRPr kumimoji="0" lang="en-US" sz="2400" b="0" i="0" u="none" strike="noStrike" kern="1200" cap="none" spc="120" normalizeH="0" baseline="0" noProof="0" dirty="0">
                <a:ln>
                  <a:noFill/>
                </a:ln>
                <a:solidFill>
                  <a:srgbClr val="191919"/>
                </a:solidFill>
                <a:effectLst/>
                <a:uLnTx/>
                <a:uFillTx/>
                <a:latin typeface="Aileron"/>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lang="en-US" sz="2400" spc="120" dirty="0" err="1">
                  <a:solidFill>
                    <a:srgbClr val="191919"/>
                  </a:solidFill>
                  <a:latin typeface="Aileron"/>
                </a:rPr>
                <a:t>Tren</a:t>
              </a:r>
              <a:r>
                <a:rPr lang="en-US" sz="2400" spc="120" dirty="0">
                  <a:solidFill>
                    <a:srgbClr val="191919"/>
                  </a:solidFill>
                  <a:latin typeface="Aileron"/>
                </a:rPr>
                <a:t> </a:t>
              </a:r>
              <a:r>
                <a:rPr lang="en-US" sz="2400" spc="120" dirty="0" err="1">
                  <a:solidFill>
                    <a:srgbClr val="191919"/>
                  </a:solidFill>
                  <a:latin typeface="Aileron"/>
                </a:rPr>
                <a:t>selada</a:t>
              </a:r>
              <a:r>
                <a:rPr lang="en-US" sz="2400" spc="120" dirty="0">
                  <a:solidFill>
                    <a:srgbClr val="191919"/>
                  </a:solidFill>
                  <a:latin typeface="Aileron"/>
                </a:rPr>
                <a:t> di masa </a:t>
              </a:r>
              <a:r>
                <a:rPr lang="en-US" sz="2400" spc="120" dirty="0" err="1">
                  <a:solidFill>
                    <a:srgbClr val="191919"/>
                  </a:solidFill>
                  <a:latin typeface="Aileron"/>
                </a:rPr>
                <a:t>sekarang</a:t>
              </a:r>
              <a:r>
                <a:rPr lang="en-US" sz="2400" spc="120" dirty="0">
                  <a:solidFill>
                    <a:srgbClr val="191919"/>
                  </a:solidFill>
                  <a:latin typeface="Aileron"/>
                </a:rPr>
                <a:t> </a:t>
              </a:r>
              <a:r>
                <a:rPr lang="en-US" sz="2400" spc="120" dirty="0" err="1">
                  <a:solidFill>
                    <a:srgbClr val="191919"/>
                  </a:solidFill>
                  <a:latin typeface="Aileron"/>
                </a:rPr>
                <a:t>membuat</a:t>
              </a:r>
              <a:r>
                <a:rPr lang="en-US" sz="2400" spc="120" dirty="0">
                  <a:solidFill>
                    <a:srgbClr val="191919"/>
                  </a:solidFill>
                  <a:latin typeface="Aileron"/>
                </a:rPr>
                <a:t> </a:t>
              </a:r>
              <a:r>
                <a:rPr lang="en-US" sz="2400" spc="120" dirty="0" err="1">
                  <a:solidFill>
                    <a:srgbClr val="191919"/>
                  </a:solidFill>
                  <a:latin typeface="Aileron"/>
                </a:rPr>
                <a:t>masyarakat</a:t>
              </a:r>
              <a:r>
                <a:rPr lang="en-US" sz="2400" spc="120" dirty="0">
                  <a:solidFill>
                    <a:srgbClr val="191919"/>
                  </a:solidFill>
                  <a:latin typeface="Aileron"/>
                </a:rPr>
                <a:t> </a:t>
              </a:r>
              <a:r>
                <a:rPr lang="en-US" sz="2400" spc="120" dirty="0" err="1">
                  <a:solidFill>
                    <a:srgbClr val="191919"/>
                  </a:solidFill>
                  <a:latin typeface="Aileron"/>
                </a:rPr>
                <a:t>membudidaya</a:t>
              </a:r>
              <a:r>
                <a:rPr lang="en-US" sz="2400" spc="120" dirty="0">
                  <a:solidFill>
                    <a:srgbClr val="191919"/>
                  </a:solidFill>
                  <a:latin typeface="Aileron"/>
                </a:rPr>
                <a:t> </a:t>
              </a:r>
              <a:r>
                <a:rPr lang="en-US" sz="2400" spc="120" dirty="0" err="1">
                  <a:solidFill>
                    <a:srgbClr val="191919"/>
                  </a:solidFill>
                  <a:latin typeface="Aileron"/>
                </a:rPr>
                <a:t>selada</a:t>
              </a:r>
              <a:r>
                <a:rPr lang="en-US" sz="2400" spc="120" dirty="0">
                  <a:solidFill>
                    <a:srgbClr val="191919"/>
                  </a:solidFill>
                  <a:latin typeface="Aileron"/>
                </a:rPr>
                <a:t> </a:t>
              </a:r>
              <a:r>
                <a:rPr lang="en-US" sz="2400" spc="120" dirty="0" err="1">
                  <a:solidFill>
                    <a:srgbClr val="191919"/>
                  </a:solidFill>
                  <a:latin typeface="Aileron"/>
                </a:rPr>
                <a:t>hidroponik</a:t>
              </a:r>
              <a:r>
                <a:rPr lang="en-US" sz="2400" spc="120" dirty="0">
                  <a:solidFill>
                    <a:srgbClr val="191919"/>
                  </a:solidFill>
                  <a:latin typeface="Aileron"/>
                </a:rPr>
                <a:t> </a:t>
              </a:r>
              <a:r>
                <a:rPr lang="en-US" sz="2400" spc="120" dirty="0" err="1">
                  <a:solidFill>
                    <a:srgbClr val="191919"/>
                  </a:solidFill>
                  <a:latin typeface="Aileron"/>
                </a:rPr>
                <a:t>sendiri</a:t>
              </a:r>
              <a:r>
                <a:rPr lang="en-US" sz="2400" spc="120" dirty="0">
                  <a:solidFill>
                    <a:srgbClr val="191919"/>
                  </a:solidFill>
                  <a:latin typeface="Aileron"/>
                </a:rPr>
                <a:t>.</a:t>
              </a:r>
              <a:endParaRPr kumimoji="0" lang="en-US" sz="2400" b="0" i="0" u="none" strike="noStrike" kern="1200" cap="none" spc="120" normalizeH="0" baseline="0" noProof="0" dirty="0">
                <a:ln>
                  <a:noFill/>
                </a:ln>
                <a:solidFill>
                  <a:srgbClr val="191919"/>
                </a:solidFill>
                <a:effectLst/>
                <a:uLnTx/>
                <a:uFillTx/>
                <a:latin typeface="Aileron"/>
                <a:ea typeface="+mn-ea"/>
                <a:cs typeface="+mn-cs"/>
              </a:endParaRPr>
            </a:p>
          </p:txBody>
        </p:sp>
      </p:grpSp>
      <p:grpSp>
        <p:nvGrpSpPr>
          <p:cNvPr id="14" name="Group 14"/>
          <p:cNvGrpSpPr/>
          <p:nvPr/>
        </p:nvGrpSpPr>
        <p:grpSpPr>
          <a:xfrm>
            <a:off x="6000750" y="2000250"/>
            <a:ext cx="3143250" cy="3143250"/>
            <a:chOff x="0" y="0"/>
            <a:chExt cx="6350000" cy="6350000"/>
          </a:xfrm>
        </p:grpSpPr>
        <p:sp>
          <p:nvSpPr>
            <p:cNvPr id="15" name="Freeform 15"/>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376C10"/>
            </a:solidFill>
          </p:spPr>
        </p:sp>
      </p:grpSp>
      <p:grpSp>
        <p:nvGrpSpPr>
          <p:cNvPr id="16" name="Group 16"/>
          <p:cNvGrpSpPr/>
          <p:nvPr/>
        </p:nvGrpSpPr>
        <p:grpSpPr>
          <a:xfrm rot="5400000">
            <a:off x="9144000" y="2000250"/>
            <a:ext cx="3143250" cy="3143250"/>
            <a:chOff x="0" y="0"/>
            <a:chExt cx="6350000" cy="6350000"/>
          </a:xfrm>
        </p:grpSpPr>
        <p:sp>
          <p:nvSpPr>
            <p:cNvPr id="17" name="Freeform 17"/>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85B962"/>
            </a:solidFill>
          </p:spPr>
        </p:sp>
      </p:grpSp>
      <p:grpSp>
        <p:nvGrpSpPr>
          <p:cNvPr id="18" name="Group 18"/>
          <p:cNvGrpSpPr/>
          <p:nvPr/>
        </p:nvGrpSpPr>
        <p:grpSpPr>
          <a:xfrm rot="-5400000">
            <a:off x="6000750" y="5143500"/>
            <a:ext cx="3143250" cy="3143250"/>
            <a:chOff x="0" y="0"/>
            <a:chExt cx="6350000" cy="6350000"/>
          </a:xfrm>
        </p:grpSpPr>
        <p:sp>
          <p:nvSpPr>
            <p:cNvPr id="19" name="Freeform 19"/>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85B962"/>
            </a:solidFill>
          </p:spPr>
        </p:sp>
      </p:grpSp>
      <p:grpSp>
        <p:nvGrpSpPr>
          <p:cNvPr id="20" name="Group 20"/>
          <p:cNvGrpSpPr/>
          <p:nvPr/>
        </p:nvGrpSpPr>
        <p:grpSpPr>
          <a:xfrm rot="-10800000">
            <a:off x="9144000" y="5143500"/>
            <a:ext cx="3143250" cy="3143250"/>
            <a:chOff x="0" y="0"/>
            <a:chExt cx="6350000" cy="6350000"/>
          </a:xfrm>
        </p:grpSpPr>
        <p:sp>
          <p:nvSpPr>
            <p:cNvPr id="21" name="Freeform 21"/>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376C10"/>
            </a:solidFill>
          </p:spPr>
        </p:sp>
      </p:grpSp>
      <p:sp>
        <p:nvSpPr>
          <p:cNvPr id="22" name="TextBox 22"/>
          <p:cNvSpPr txBox="1"/>
          <p:nvPr/>
        </p:nvSpPr>
        <p:spPr>
          <a:xfrm>
            <a:off x="6523246" y="2988945"/>
            <a:ext cx="2098258" cy="1251585"/>
          </a:xfrm>
          <a:prstGeom prst="rect">
            <a:avLst/>
          </a:prstGeom>
        </p:spPr>
        <p:txBody>
          <a:bodyPr lIns="0" tIns="0" rIns="0" bIns="0" rtlCol="0" anchor="t">
            <a:spAutoFit/>
          </a:bodyPr>
          <a:lstStyle/>
          <a:p>
            <a:pPr marL="0" marR="0" lvl="0" indent="0" algn="ctr" defTabSz="914400" rtl="0" eaLnBrk="1" fontAlgn="auto" latinLnBrk="0" hangingPunct="1">
              <a:lnSpc>
                <a:spcPts val="9680"/>
              </a:lnSpc>
              <a:spcBef>
                <a:spcPts val="0"/>
              </a:spcBef>
              <a:spcAft>
                <a:spcPts val="0"/>
              </a:spcAft>
              <a:buClrTx/>
              <a:buSzTx/>
              <a:buFontTx/>
              <a:buNone/>
              <a:tabLst/>
              <a:defRPr/>
            </a:pPr>
            <a:r>
              <a:rPr kumimoji="0" lang="en-US" sz="8800" b="0" i="0" u="none" strike="noStrike" kern="1200" cap="none" spc="0" normalizeH="0" baseline="0" noProof="0">
                <a:ln>
                  <a:noFill/>
                </a:ln>
                <a:solidFill>
                  <a:srgbClr val="FFFFFF"/>
                </a:solidFill>
                <a:effectLst/>
                <a:uLnTx/>
                <a:uFillTx/>
                <a:latin typeface="Aileron Heavy"/>
                <a:ea typeface="+mn-ea"/>
                <a:cs typeface="+mn-cs"/>
              </a:rPr>
              <a:t>S</a:t>
            </a:r>
          </a:p>
        </p:txBody>
      </p:sp>
      <p:sp>
        <p:nvSpPr>
          <p:cNvPr id="23" name="TextBox 23"/>
          <p:cNvSpPr txBox="1"/>
          <p:nvPr/>
        </p:nvSpPr>
        <p:spPr>
          <a:xfrm>
            <a:off x="9666496" y="2918169"/>
            <a:ext cx="2098258" cy="1251585"/>
          </a:xfrm>
          <a:prstGeom prst="rect">
            <a:avLst/>
          </a:prstGeom>
        </p:spPr>
        <p:txBody>
          <a:bodyPr lIns="0" tIns="0" rIns="0" bIns="0" rtlCol="0" anchor="t">
            <a:spAutoFit/>
          </a:bodyPr>
          <a:lstStyle/>
          <a:p>
            <a:pPr marL="0" marR="0" lvl="0" indent="0" algn="ctr" defTabSz="914400" rtl="0" eaLnBrk="1" fontAlgn="auto" latinLnBrk="0" hangingPunct="1">
              <a:lnSpc>
                <a:spcPts val="9680"/>
              </a:lnSpc>
              <a:spcBef>
                <a:spcPts val="0"/>
              </a:spcBef>
              <a:spcAft>
                <a:spcPts val="0"/>
              </a:spcAft>
              <a:buClrTx/>
              <a:buSzTx/>
              <a:buFontTx/>
              <a:buNone/>
              <a:tabLst/>
              <a:defRPr/>
            </a:pPr>
            <a:r>
              <a:rPr kumimoji="0" lang="en-US" sz="8800" b="0" i="0" u="none" strike="noStrike" kern="1200" cap="none" spc="0" normalizeH="0" baseline="0" noProof="0">
                <a:ln>
                  <a:noFill/>
                </a:ln>
                <a:solidFill>
                  <a:srgbClr val="FFFFFF"/>
                </a:solidFill>
                <a:effectLst/>
                <a:uLnTx/>
                <a:uFillTx/>
                <a:latin typeface="Aileron Heavy"/>
                <a:ea typeface="+mn-ea"/>
                <a:cs typeface="+mn-cs"/>
              </a:rPr>
              <a:t>W</a:t>
            </a:r>
          </a:p>
        </p:txBody>
      </p:sp>
      <p:sp>
        <p:nvSpPr>
          <p:cNvPr id="24" name="TextBox 24"/>
          <p:cNvSpPr txBox="1"/>
          <p:nvPr/>
        </p:nvSpPr>
        <p:spPr>
          <a:xfrm>
            <a:off x="6523246" y="6132195"/>
            <a:ext cx="2098258" cy="1251585"/>
          </a:xfrm>
          <a:prstGeom prst="rect">
            <a:avLst/>
          </a:prstGeom>
        </p:spPr>
        <p:txBody>
          <a:bodyPr lIns="0" tIns="0" rIns="0" bIns="0" rtlCol="0" anchor="t">
            <a:spAutoFit/>
          </a:bodyPr>
          <a:lstStyle/>
          <a:p>
            <a:pPr marL="0" marR="0" lvl="0" indent="0" algn="ctr" defTabSz="914400" rtl="0" eaLnBrk="1" fontAlgn="auto" latinLnBrk="0" hangingPunct="1">
              <a:lnSpc>
                <a:spcPts val="9680"/>
              </a:lnSpc>
              <a:spcBef>
                <a:spcPts val="0"/>
              </a:spcBef>
              <a:spcAft>
                <a:spcPts val="0"/>
              </a:spcAft>
              <a:buClrTx/>
              <a:buSzTx/>
              <a:buFontTx/>
              <a:buNone/>
              <a:tabLst/>
              <a:defRPr/>
            </a:pPr>
            <a:r>
              <a:rPr kumimoji="0" lang="en-US" sz="8800" b="0" i="0" u="none" strike="noStrike" kern="1200" cap="none" spc="0" normalizeH="0" baseline="0" noProof="0">
                <a:ln>
                  <a:noFill/>
                </a:ln>
                <a:solidFill>
                  <a:srgbClr val="FFFFFF"/>
                </a:solidFill>
                <a:effectLst/>
                <a:uLnTx/>
                <a:uFillTx/>
                <a:latin typeface="Aileron Heavy"/>
                <a:ea typeface="+mn-ea"/>
                <a:cs typeface="+mn-cs"/>
              </a:rPr>
              <a:t>O</a:t>
            </a:r>
          </a:p>
        </p:txBody>
      </p:sp>
      <p:sp>
        <p:nvSpPr>
          <p:cNvPr id="25" name="TextBox 25"/>
          <p:cNvSpPr txBox="1"/>
          <p:nvPr/>
        </p:nvSpPr>
        <p:spPr>
          <a:xfrm>
            <a:off x="9666496" y="6132195"/>
            <a:ext cx="2098258" cy="1251585"/>
          </a:xfrm>
          <a:prstGeom prst="rect">
            <a:avLst/>
          </a:prstGeom>
        </p:spPr>
        <p:txBody>
          <a:bodyPr lIns="0" tIns="0" rIns="0" bIns="0" rtlCol="0" anchor="t">
            <a:spAutoFit/>
          </a:bodyPr>
          <a:lstStyle/>
          <a:p>
            <a:pPr marL="0" marR="0" lvl="0" indent="0" algn="ctr" defTabSz="914400" rtl="0" eaLnBrk="1" fontAlgn="auto" latinLnBrk="0" hangingPunct="1">
              <a:lnSpc>
                <a:spcPts val="9680"/>
              </a:lnSpc>
              <a:spcBef>
                <a:spcPts val="0"/>
              </a:spcBef>
              <a:spcAft>
                <a:spcPts val="0"/>
              </a:spcAft>
              <a:buClrTx/>
              <a:buSzTx/>
              <a:buFontTx/>
              <a:buNone/>
              <a:tabLst/>
              <a:defRPr/>
            </a:pPr>
            <a:r>
              <a:rPr kumimoji="0" lang="en-US" sz="8800" b="0" i="0" u="none" strike="noStrike" kern="1200" cap="none" spc="0" normalizeH="0" baseline="0" noProof="0">
                <a:ln>
                  <a:noFill/>
                </a:ln>
                <a:solidFill>
                  <a:srgbClr val="FFFFFF"/>
                </a:solidFill>
                <a:effectLst/>
                <a:uLnTx/>
                <a:uFillTx/>
                <a:latin typeface="Aileron Heavy"/>
                <a:ea typeface="+mn-ea"/>
                <a:cs typeface="+mn-cs"/>
              </a:rPr>
              <a:t>T</a:t>
            </a:r>
          </a:p>
        </p:txBody>
      </p:sp>
      <p:sp>
        <p:nvSpPr>
          <p:cNvPr id="30" name="TextBox 9"/>
          <p:cNvSpPr txBox="1"/>
          <p:nvPr/>
        </p:nvSpPr>
        <p:spPr>
          <a:xfrm>
            <a:off x="6278433" y="699513"/>
            <a:ext cx="5935366" cy="733149"/>
          </a:xfrm>
          <a:prstGeom prst="rect">
            <a:avLst/>
          </a:prstGeom>
        </p:spPr>
        <p:txBody>
          <a:bodyPr lIns="0" tIns="0" rIns="0" bIns="0" rtlCol="0" anchor="t">
            <a:spAutoFit/>
          </a:bodyPr>
          <a:lstStyle/>
          <a:p>
            <a:pPr marL="0" marR="0" lvl="0" indent="0" algn="ctr" defTabSz="914400" rtl="0" eaLnBrk="1" fontAlgn="auto" latinLnBrk="0" hangingPunct="1">
              <a:lnSpc>
                <a:spcPts val="5719"/>
              </a:lnSpc>
              <a:spcBef>
                <a:spcPts val="0"/>
              </a:spcBef>
              <a:spcAft>
                <a:spcPts val="0"/>
              </a:spcAft>
              <a:buClrTx/>
              <a:buSzTx/>
              <a:buFontTx/>
              <a:buNone/>
              <a:tabLst/>
              <a:defRPr/>
            </a:pPr>
            <a:r>
              <a:rPr kumimoji="0" lang="en-US" sz="5836" b="0" i="0" u="none" strike="noStrike" kern="1200" cap="none" spc="-344" normalizeH="0" baseline="0" noProof="0" dirty="0">
                <a:ln>
                  <a:noFill/>
                </a:ln>
                <a:solidFill>
                  <a:srgbClr val="376C10"/>
                </a:solidFill>
                <a:effectLst/>
                <a:uLnTx/>
                <a:uFillTx/>
                <a:latin typeface="Montserrat Ultra-Bold Italics"/>
                <a:ea typeface="+mn-ea"/>
                <a:cs typeface="+mn-cs"/>
              </a:rPr>
              <a:t>SWOT ANALISIS</a:t>
            </a:r>
          </a:p>
        </p:txBody>
      </p:sp>
      <p:sp>
        <p:nvSpPr>
          <p:cNvPr id="31" name="Freeform 2">
            <a:extLst>
              <a:ext uri="{FF2B5EF4-FFF2-40B4-BE49-F238E27FC236}">
                <a16:creationId xmlns:a16="http://schemas.microsoft.com/office/drawing/2014/main" xmlns="" id="{4B857F9F-1567-4B51-BA52-2C813C2DB930}"/>
              </a:ext>
            </a:extLst>
          </p:cNvPr>
          <p:cNvSpPr/>
          <p:nvPr/>
        </p:nvSpPr>
        <p:spPr>
          <a:xfrm rot="5400000">
            <a:off x="-1217053" y="-250131"/>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2" name="Freeform 3">
            <a:extLst>
              <a:ext uri="{FF2B5EF4-FFF2-40B4-BE49-F238E27FC236}">
                <a16:creationId xmlns:a16="http://schemas.microsoft.com/office/drawing/2014/main" xmlns="" id="{C83CAAF8-9137-4D30-B510-C1EFF95E9441}"/>
              </a:ext>
            </a:extLst>
          </p:cNvPr>
          <p:cNvSpPr/>
          <p:nvPr/>
        </p:nvSpPr>
        <p:spPr>
          <a:xfrm rot="5400000">
            <a:off x="-3028597" y="1490626"/>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Freeform 4">
            <a:extLst>
              <a:ext uri="{FF2B5EF4-FFF2-40B4-BE49-F238E27FC236}">
                <a16:creationId xmlns:a16="http://schemas.microsoft.com/office/drawing/2014/main" xmlns="" id="{9D0A5230-680F-42CE-86DE-275BC4EC3635}"/>
              </a:ext>
            </a:extLst>
          </p:cNvPr>
          <p:cNvSpPr/>
          <p:nvPr/>
        </p:nvSpPr>
        <p:spPr>
          <a:xfrm rot="16200000">
            <a:off x="15672864" y="5854926"/>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4" name="Freeform 5">
            <a:extLst>
              <a:ext uri="{FF2B5EF4-FFF2-40B4-BE49-F238E27FC236}">
                <a16:creationId xmlns:a16="http://schemas.microsoft.com/office/drawing/2014/main" xmlns="" id="{3A2AE21D-5FF8-4A58-B1E9-60AD3FAC26F5}"/>
              </a:ext>
            </a:extLst>
          </p:cNvPr>
          <p:cNvSpPr/>
          <p:nvPr/>
        </p:nvSpPr>
        <p:spPr>
          <a:xfrm rot="16200000">
            <a:off x="14607848" y="6625741"/>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id-ID" dirty="0"/>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Aspek</a:t>
            </a:r>
            <a:r>
              <a:rPr lang="en-US" sz="2687" spc="80" dirty="0">
                <a:solidFill>
                  <a:srgbClr val="292929"/>
                </a:solidFill>
                <a:latin typeface="Inter"/>
              </a:rPr>
              <a:t> </a:t>
            </a:r>
            <a:r>
              <a:rPr lang="en-US" sz="2687" spc="80" dirty="0" err="1">
                <a:solidFill>
                  <a:srgbClr val="292929"/>
                </a:solidFill>
                <a:latin typeface="Inter"/>
              </a:rPr>
              <a:t>Finansial</a:t>
            </a:r>
            <a:endParaRPr lang="en-US" sz="2687" spc="80" dirty="0">
              <a:solidFill>
                <a:srgbClr val="292929"/>
              </a:solidFill>
              <a:latin typeface="Inter"/>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Aspek</a:t>
            </a:r>
            <a:r>
              <a:rPr lang="en-US" sz="2687" spc="80" dirty="0">
                <a:solidFill>
                  <a:srgbClr val="292929"/>
                </a:solidFill>
                <a:latin typeface="Inter"/>
              </a:rPr>
              <a:t> </a:t>
            </a:r>
            <a:r>
              <a:rPr lang="en-US" sz="2687" spc="80" dirty="0" err="1">
                <a:solidFill>
                  <a:srgbClr val="292929"/>
                </a:solidFill>
                <a:latin typeface="Inter"/>
              </a:rPr>
              <a:t>Teknis</a:t>
            </a:r>
            <a:endParaRPr lang="en-US" sz="2687" spc="80" dirty="0">
              <a:solidFill>
                <a:srgbClr val="292929"/>
              </a:solidFill>
              <a:latin typeface="Inter"/>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Aspek</a:t>
            </a:r>
            <a:r>
              <a:rPr lang="en-US" sz="2687" spc="80" dirty="0">
                <a:solidFill>
                  <a:srgbClr val="292929"/>
                </a:solidFill>
                <a:latin typeface="Inter"/>
              </a:rPr>
              <a:t> </a:t>
            </a:r>
            <a:r>
              <a:rPr lang="en-US" sz="2687" spc="80" dirty="0" err="1">
                <a:solidFill>
                  <a:srgbClr val="292929"/>
                </a:solidFill>
                <a:latin typeface="Inter"/>
              </a:rPr>
              <a:t>Pasar</a:t>
            </a:r>
            <a:endParaRPr lang="en-US" sz="2687" spc="80" dirty="0">
              <a:solidFill>
                <a:srgbClr val="292929"/>
              </a:solidFill>
              <a:latin typeface="Inter"/>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Aspek</a:t>
            </a:r>
            <a:r>
              <a:rPr lang="en-US" sz="2687" spc="80" dirty="0">
                <a:solidFill>
                  <a:srgbClr val="292929"/>
                </a:solidFill>
                <a:latin typeface="Inter"/>
              </a:rPr>
              <a:t> </a:t>
            </a:r>
            <a:r>
              <a:rPr lang="en-US" sz="2687" spc="80" dirty="0" err="1">
                <a:solidFill>
                  <a:srgbClr val="292929"/>
                </a:solidFill>
                <a:latin typeface="Inter"/>
              </a:rPr>
              <a:t>Risiko</a:t>
            </a:r>
            <a:endParaRPr lang="en-US" sz="2687" spc="80" dirty="0">
              <a:solidFill>
                <a:srgbClr val="292929"/>
              </a:solidFill>
              <a:latin typeface="Inter"/>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Bisnis</a:t>
            </a:r>
            <a:r>
              <a:rPr lang="en-US" sz="2687" spc="80" dirty="0">
                <a:solidFill>
                  <a:srgbClr val="292929"/>
                </a:solidFill>
                <a:latin typeface="Inter"/>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algn="ctr">
              <a:lnSpc>
                <a:spcPts val="3225"/>
              </a:lnSpc>
            </a:pPr>
            <a:r>
              <a:rPr lang="en-US" sz="2687" spc="80">
                <a:solidFill>
                  <a:srgbClr val="292929"/>
                </a:solidFill>
                <a:latin typeface="Inter"/>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algn="ctr">
              <a:lnSpc>
                <a:spcPts val="3225"/>
              </a:lnSpc>
            </a:pPr>
            <a:r>
              <a:rPr lang="en-US" sz="2687" spc="80" dirty="0">
                <a:solidFill>
                  <a:srgbClr val="292929"/>
                </a:solidFill>
                <a:latin typeface="Inter"/>
              </a:rPr>
              <a:t>SWOT </a:t>
            </a:r>
            <a:r>
              <a:rPr lang="en-US" sz="2687" spc="80" dirty="0" err="1">
                <a:solidFill>
                  <a:srgbClr val="292929"/>
                </a:solidFill>
                <a:latin typeface="Inter"/>
              </a:rPr>
              <a:t>Analisis</a:t>
            </a:r>
            <a:endParaRPr lang="en-US" sz="2687" spc="80" dirty="0">
              <a:solidFill>
                <a:srgbClr val="292929"/>
              </a:solidFill>
              <a:latin typeface="Inter"/>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algn="ctr">
                <a:lnSpc>
                  <a:spcPts val="3499"/>
                </a:lnSpc>
              </a:pPr>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algn="ctr">
              <a:lnSpc>
                <a:spcPts val="3225"/>
              </a:lnSpc>
            </a:pPr>
            <a:r>
              <a:rPr lang="en-US" sz="2687" spc="80" dirty="0" err="1">
                <a:solidFill>
                  <a:srgbClr val="292929"/>
                </a:solidFill>
                <a:latin typeface="Inter"/>
              </a:rPr>
              <a:t>Kesimpulan</a:t>
            </a:r>
            <a:endParaRPr lang="en-US" sz="2687" spc="80" dirty="0">
              <a:solidFill>
                <a:srgbClr val="292929"/>
              </a:solidFill>
              <a:latin typeface="Inter"/>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extLst>
                  <p:ext uri="{D42A27DB-BD31-4B8C-83A1-F6EECF244321}">
                    <p14:modId xmlns:p14="http://schemas.microsoft.com/office/powerpoint/2010/main" val="3173962087"/>
                  </p:ext>
                </p:extLst>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16535920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3890986" y="5923700"/>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5400000">
            <a:off x="14538910" y="6500837"/>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555750" y="1181100"/>
            <a:ext cx="7588250" cy="75882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9" name="AutoShape 9"/>
          <p:cNvSpPr/>
          <p:nvPr/>
        </p:nvSpPr>
        <p:spPr>
          <a:xfrm flipV="1">
            <a:off x="8392831" y="2300984"/>
            <a:ext cx="2553428" cy="601866"/>
          </a:xfrm>
          <a:prstGeom prst="line">
            <a:avLst/>
          </a:prstGeom>
          <a:ln w="38100" cap="flat">
            <a:solidFill>
              <a:srgbClr val="48592E"/>
            </a:solidFill>
            <a:prstDash val="sysDot"/>
            <a:headEnd type="none" w="sm" len="sm"/>
            <a:tailEnd type="arrow" w="med" len="sm"/>
          </a:ln>
        </p:spPr>
      </p:sp>
      <p:sp>
        <p:nvSpPr>
          <p:cNvPr id="10" name="AutoShape 10"/>
          <p:cNvSpPr/>
          <p:nvPr/>
        </p:nvSpPr>
        <p:spPr>
          <a:xfrm>
            <a:off x="8788799" y="6450503"/>
            <a:ext cx="2687199" cy="720033"/>
          </a:xfrm>
          <a:prstGeom prst="line">
            <a:avLst/>
          </a:prstGeom>
          <a:ln w="38100" cap="flat">
            <a:solidFill>
              <a:srgbClr val="48592E"/>
            </a:solidFill>
            <a:prstDash val="sysDot"/>
            <a:headEnd type="none" w="sm" len="sm"/>
            <a:tailEnd type="arrow" w="med" len="sm"/>
          </a:ln>
        </p:spPr>
      </p:sp>
      <p:grpSp>
        <p:nvGrpSpPr>
          <p:cNvPr id="11" name="Group 11"/>
          <p:cNvGrpSpPr/>
          <p:nvPr/>
        </p:nvGrpSpPr>
        <p:grpSpPr>
          <a:xfrm>
            <a:off x="11120670" y="1634433"/>
            <a:ext cx="1268417" cy="12684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1580773" y="6450503"/>
            <a:ext cx="1268417" cy="126841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12441963" y="2066131"/>
            <a:ext cx="2036037" cy="410369"/>
          </a:xfrm>
          <a:prstGeom prst="rect">
            <a:avLst/>
          </a:prstGeom>
        </p:spPr>
        <p:txBody>
          <a:bodyPr wrap="square" lIns="0" tIns="0" rIns="0" bIns="0" rtlCol="0" anchor="t">
            <a:spAutoFit/>
          </a:bodyPr>
          <a:lstStyle/>
          <a:p>
            <a:pPr algn="ctr">
              <a:lnSpc>
                <a:spcPts val="3225"/>
              </a:lnSpc>
            </a:pPr>
            <a:r>
              <a:rPr lang="en-US" sz="2687" spc="80" dirty="0" err="1">
                <a:solidFill>
                  <a:srgbClr val="292929"/>
                </a:solidFill>
                <a:latin typeface="Glacial Indifference"/>
              </a:rPr>
              <a:t>Kesimpulan</a:t>
            </a:r>
            <a:endParaRPr lang="en-US" sz="2687" spc="80" dirty="0">
              <a:solidFill>
                <a:srgbClr val="292929"/>
              </a:solidFill>
              <a:latin typeface="Glacial Indifference"/>
            </a:endParaRPr>
          </a:p>
        </p:txBody>
      </p:sp>
      <p:sp>
        <p:nvSpPr>
          <p:cNvPr id="18" name="TextBox 18"/>
          <p:cNvSpPr txBox="1"/>
          <p:nvPr/>
        </p:nvSpPr>
        <p:spPr>
          <a:xfrm>
            <a:off x="12944441" y="6942931"/>
            <a:ext cx="1173000" cy="410369"/>
          </a:xfrm>
          <a:prstGeom prst="rect">
            <a:avLst/>
          </a:prstGeom>
        </p:spPr>
        <p:txBody>
          <a:bodyPr wrap="square" lIns="0" tIns="0" rIns="0" bIns="0" rtlCol="0" anchor="t">
            <a:spAutoFit/>
          </a:bodyPr>
          <a:lstStyle/>
          <a:p>
            <a:pPr algn="ctr">
              <a:lnSpc>
                <a:spcPts val="3225"/>
              </a:lnSpc>
            </a:pPr>
            <a:r>
              <a:rPr lang="en-US" sz="2687" spc="80" dirty="0">
                <a:solidFill>
                  <a:srgbClr val="292929"/>
                </a:solidFill>
                <a:latin typeface="Glacial Indifference"/>
              </a:rPr>
              <a:t>Saran</a:t>
            </a:r>
          </a:p>
        </p:txBody>
      </p:sp>
      <p:sp>
        <p:nvSpPr>
          <p:cNvPr id="19" name="TextBox 19"/>
          <p:cNvSpPr txBox="1"/>
          <p:nvPr/>
        </p:nvSpPr>
        <p:spPr>
          <a:xfrm>
            <a:off x="2493485" y="9029700"/>
            <a:ext cx="5712777" cy="500137"/>
          </a:xfrm>
          <a:prstGeom prst="rect">
            <a:avLst/>
          </a:prstGeom>
        </p:spPr>
        <p:txBody>
          <a:bodyPr wrap="square" lIns="0" tIns="0" rIns="0" bIns="0" rtlCol="0" anchor="t">
            <a:spAutoFit/>
          </a:bodyPr>
          <a:lstStyle/>
          <a:p>
            <a:pPr algn="ctr">
              <a:lnSpc>
                <a:spcPts val="3945"/>
              </a:lnSpc>
            </a:pPr>
            <a:r>
              <a:rPr lang="en-US" sz="3287" spc="98" dirty="0">
                <a:solidFill>
                  <a:srgbClr val="292929"/>
                </a:solidFill>
                <a:latin typeface="Merriweather Sans Bold"/>
              </a:rPr>
              <a:t>KESIMPULAN DAN SARAN</a:t>
            </a:r>
          </a:p>
        </p:txBody>
      </p:sp>
      <mc:AlternateContent xmlns:mc="http://schemas.openxmlformats.org/markup-compatibility/2006">
        <mc:Choice xmlns:pslz="http://schemas.microsoft.com/office/powerpoint/2016/slidezoom" xmlns="" Requires="pslz">
          <p:graphicFrame>
            <p:nvGraphicFramePr>
              <p:cNvPr id="21" name="Slide Zoom 20">
                <a:extLst>
                  <a:ext uri="{FF2B5EF4-FFF2-40B4-BE49-F238E27FC236}">
                    <a16:creationId xmlns:a16="http://schemas.microsoft.com/office/drawing/2014/main" id="{69B4AE4C-958A-4C80-A906-D30F2323C945}"/>
                  </a:ext>
                </a:extLst>
              </p:cNvPr>
              <p:cNvGraphicFramePr>
                <a:graphicFrameLocks noChangeAspect="1"/>
              </p:cNvGraphicFramePr>
              <p:nvPr>
                <p:extLst>
                  <p:ext uri="{D42A27DB-BD31-4B8C-83A1-F6EECF244321}">
                    <p14:modId xmlns:p14="http://schemas.microsoft.com/office/powerpoint/2010/main" val="2629906153"/>
                  </p:ext>
                </p:extLst>
              </p:nvPr>
            </p:nvGraphicFramePr>
            <p:xfrm>
              <a:off x="11383068" y="1866664"/>
              <a:ext cx="808932" cy="765637"/>
            </p:xfrm>
            <a:graphic>
              <a:graphicData uri="http://schemas.microsoft.com/office/powerpoint/2016/slidezoom">
                <pslz:sldZm>
                  <pslz:sldZmObj sldId="270" cId="0">
                    <pslz:zmPr id="{DC8AC257-935A-4E62-B805-9D6A5118A66B}" returnToParent="0" imageType="cover" transitionDur="1000">
                      <p166:blipFill xmlns:p166="http://schemas.microsoft.com/office/powerpoint/2016/6/main">
                        <a:blip r:embed="rId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08932" cy="765637"/>
                        </a:xfrm>
                        <a:prstGeom prst="rect">
                          <a:avLst/>
                        </a:prstGeom>
                        <a:ln w="3175">
                          <a:solidFill>
                            <a:prstClr val="ltGray"/>
                          </a:solidFill>
                        </a:ln>
                      </p166:spPr>
                    </pslz:zmPr>
                  </pslz:sldZmObj>
                </pslz:sldZm>
              </a:graphicData>
            </a:graphic>
          </p:graphicFrame>
        </mc:Choice>
        <mc:Fallback>
          <p:pic>
            <p:nvPicPr>
              <p:cNvPr id="21" name="Slide Zoom 20">
                <a:hlinkClick r:id="rId7" action="ppaction://hlinksldjump"/>
                <a:extLst>
                  <a:ext uri="{FF2B5EF4-FFF2-40B4-BE49-F238E27FC236}">
                    <a16:creationId xmlns:a16="http://schemas.microsoft.com/office/drawing/2014/main" xmlns="" id="{69B4AE4C-958A-4C80-A906-D30F2323C945}"/>
                  </a:ext>
                </a:extLst>
              </p:cNvPr>
              <p:cNvPicPr>
                <a:picLocks noGrp="1" noRot="1" noChangeAspect="1" noMove="1" noResize="1" noEditPoints="1" noAdjustHandles="1" noChangeArrowheads="1" noChangeShapeType="1"/>
              </p:cNvPicPr>
              <p:nvPr/>
            </p:nvPicPr>
            <p:blipFill>
              <a:blip r:embed="rId8" cstate="print">
                <a:extLst>
                  <a:ext uri="{28A0092B-C50C-407E-A947-70E740481C1C}">
                    <a14:useLocalDpi xmlns:a14="http://schemas.microsoft.com/office/drawing/2010/main" val="0"/>
                  </a:ext>
                </a:extLst>
              </a:blip>
              <a:stretch>
                <a:fillRect/>
              </a:stretch>
            </p:blipFill>
            <p:spPr>
              <a:xfrm>
                <a:off x="11383068" y="1866664"/>
                <a:ext cx="808932" cy="76563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26" name="Slide Zoom 25">
                <a:extLst>
                  <a:ext uri="{FF2B5EF4-FFF2-40B4-BE49-F238E27FC236}">
                    <a16:creationId xmlns:a16="http://schemas.microsoft.com/office/drawing/2014/main" id="{8F369823-3163-4436-A1B6-ECA3F2462A52}"/>
                  </a:ext>
                </a:extLst>
              </p:cNvPr>
              <p:cNvGraphicFramePr>
                <a:graphicFrameLocks noChangeAspect="1"/>
              </p:cNvGraphicFramePr>
              <p:nvPr>
                <p:extLst>
                  <p:ext uri="{D42A27DB-BD31-4B8C-83A1-F6EECF244321}">
                    <p14:modId xmlns:p14="http://schemas.microsoft.com/office/powerpoint/2010/main" val="4220244025"/>
                  </p:ext>
                </p:extLst>
              </p:nvPr>
            </p:nvGraphicFramePr>
            <p:xfrm>
              <a:off x="11818016" y="6708992"/>
              <a:ext cx="793929" cy="751437"/>
            </p:xfrm>
            <a:graphic>
              <a:graphicData uri="http://schemas.microsoft.com/office/powerpoint/2016/slidezoom">
                <pslz:sldZm>
                  <pslz:sldZmObj sldId="272" cId="0">
                    <pslz:zmPr id="{7AAB1194-362B-4409-B8AC-5483DEE436AA}" returnToParent="0" imageType="cover" transitionDur="1000">
                      <p166:blipFill xmlns:p166="http://schemas.microsoft.com/office/powerpoint/2016/6/main">
                        <a:blip r:embed="rId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9" cy="751437"/>
                        </a:xfrm>
                        <a:prstGeom prst="rect">
                          <a:avLst/>
                        </a:prstGeom>
                        <a:ln w="3175">
                          <a:solidFill>
                            <a:prstClr val="ltGray"/>
                          </a:solidFill>
                        </a:ln>
                      </p166:spPr>
                    </pslz:zmPr>
                  </pslz:sldZmObj>
                </pslz:sldZm>
              </a:graphicData>
            </a:graphic>
          </p:graphicFrame>
        </mc:Choice>
        <mc:Fallback>
          <p:pic>
            <p:nvPicPr>
              <p:cNvPr id="26" name="Slide Zoom 25">
                <a:hlinkClick r:id="rId9" action="ppaction://hlinksldjump"/>
                <a:extLst>
                  <a:ext uri="{FF2B5EF4-FFF2-40B4-BE49-F238E27FC236}">
                    <a16:creationId xmlns:a16="http://schemas.microsoft.com/office/drawing/2014/main" xmlns="" id="{8F369823-3163-4436-A1B6-ECA3F2462A52}"/>
                  </a:ext>
                </a:extLst>
              </p:cNvPr>
              <p:cNvPicPr>
                <a:picLocks noGrp="1" noRot="1" noChangeAspect="1" noMove="1" noResize="1" noEditPoints="1" noAdjustHandles="1" noChangeArrowheads="1" noChangeShapeType="1"/>
              </p:cNvPicPr>
              <p:nvPr/>
            </p:nvPicPr>
            <p:blipFill>
              <a:blip r:embed="rId8" cstate="print">
                <a:extLst>
                  <a:ext uri="{28A0092B-C50C-407E-A947-70E740481C1C}">
                    <a14:useLocalDpi xmlns:a14="http://schemas.microsoft.com/office/drawing/2010/main" val="0"/>
                  </a:ext>
                </a:extLst>
              </a:blip>
              <a:stretch>
                <a:fillRect/>
              </a:stretch>
            </p:blipFill>
            <p:spPr>
              <a:xfrm>
                <a:off x="11818016" y="6708992"/>
                <a:ext cx="793929" cy="751437"/>
              </a:xfrm>
              <a:prstGeom prst="rect">
                <a:avLst/>
              </a:prstGeom>
              <a:ln w="3175">
                <a:solidFill>
                  <a:prstClr val="ltGray"/>
                </a:solidFill>
              </a:ln>
            </p:spPr>
          </p:pic>
        </mc:Fallback>
      </mc:AlternateContent>
      <p:sp>
        <p:nvSpPr>
          <p:cNvPr id="29" name="Freeform 21">
            <a:extLst>
              <a:ext uri="{FF2B5EF4-FFF2-40B4-BE49-F238E27FC236}">
                <a16:creationId xmlns:a16="http://schemas.microsoft.com/office/drawing/2014/main" xmlns="" id="{B961923F-C157-4250-BDAD-77AA9E8F44B1}"/>
              </a:ext>
            </a:extLst>
          </p:cNvPr>
          <p:cNvSpPr/>
          <p:nvPr/>
        </p:nvSpPr>
        <p:spPr>
          <a:xfrm>
            <a:off x="2048398" y="1673748"/>
            <a:ext cx="6602954" cy="6602954"/>
          </a:xfrm>
          <a:custGeom>
            <a:avLst/>
            <a:gdLst/>
            <a:ahLst/>
            <a:cxnLst/>
            <a:rect l="l" t="t" r="r" b="b"/>
            <a:pathLst>
              <a:path w="6602954" h="6602954">
                <a:moveTo>
                  <a:pt x="0" y="0"/>
                </a:moveTo>
                <a:lnTo>
                  <a:pt x="6602954" y="0"/>
                </a:lnTo>
                <a:lnTo>
                  <a:pt x="6602954" y="6602954"/>
                </a:lnTo>
                <a:lnTo>
                  <a:pt x="0" y="660295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pic>
        <p:nvPicPr>
          <p:cNvPr id="28" name="Picture 27">
            <a:extLst>
              <a:ext uri="{FF2B5EF4-FFF2-40B4-BE49-F238E27FC236}">
                <a16:creationId xmlns:a16="http://schemas.microsoft.com/office/drawing/2014/main" xmlns="" id="{929CF6A8-D48B-4AC2-BD4B-CCDA91FBF6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5887" y="2634380"/>
            <a:ext cx="4552191" cy="4308551"/>
          </a:xfrm>
          <a:prstGeom prst="rect">
            <a:avLst/>
          </a:prstGeom>
        </p:spPr>
      </p:pic>
    </p:spTree>
    <p:extLst>
      <p:ext uri="{BB962C8B-B14F-4D97-AF65-F5344CB8AC3E}">
        <p14:creationId xmlns:p14="http://schemas.microsoft.com/office/powerpoint/2010/main" val="160016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911608" y="-1820209"/>
            <a:ext cx="2443597" cy="3086100"/>
            <a:chOff x="0" y="0"/>
            <a:chExt cx="643581" cy="812800"/>
          </a:xfrm>
        </p:grpSpPr>
        <p:sp>
          <p:nvSpPr>
            <p:cNvPr id="3" name="Freeform 3"/>
            <p:cNvSpPr/>
            <p:nvPr/>
          </p:nvSpPr>
          <p:spPr>
            <a:xfrm>
              <a:off x="0" y="0"/>
              <a:ext cx="643581" cy="812800"/>
            </a:xfrm>
            <a:custGeom>
              <a:avLst/>
              <a:gdLst/>
              <a:ahLst/>
              <a:cxnLst/>
              <a:rect l="l" t="t" r="r" b="b"/>
              <a:pathLst>
                <a:path w="643581" h="812800">
                  <a:moveTo>
                    <a:pt x="0" y="0"/>
                  </a:moveTo>
                  <a:lnTo>
                    <a:pt x="643581" y="0"/>
                  </a:lnTo>
                  <a:lnTo>
                    <a:pt x="643581" y="812800"/>
                  </a:lnTo>
                  <a:lnTo>
                    <a:pt x="0" y="812800"/>
                  </a:lnTo>
                  <a:close/>
                </a:path>
              </a:pathLst>
            </a:custGeom>
            <a:solidFill>
              <a:srgbClr val="768B54"/>
            </a:solidFill>
          </p:spPr>
        </p:sp>
        <p:sp>
          <p:nvSpPr>
            <p:cNvPr id="4" name="TextBox 4"/>
            <p:cNvSpPr txBox="1"/>
            <p:nvPr/>
          </p:nvSpPr>
          <p:spPr>
            <a:xfrm>
              <a:off x="0" y="-47625"/>
              <a:ext cx="643581" cy="860425"/>
            </a:xfrm>
            <a:prstGeom prst="rect">
              <a:avLst/>
            </a:prstGeom>
          </p:spPr>
          <p:txBody>
            <a:bodyPr lIns="50800" tIns="50800" rIns="50800" bIns="50800" rtlCol="0" anchor="ctr"/>
            <a:lstStyle/>
            <a:p>
              <a:pPr algn="ctr">
                <a:lnSpc>
                  <a:spcPts val="3499"/>
                </a:lnSpc>
              </a:pPr>
              <a:endParaRPr/>
            </a:p>
          </p:txBody>
        </p:sp>
      </p:grpSp>
      <p:sp>
        <p:nvSpPr>
          <p:cNvPr id="14" name="Freeform 14"/>
          <p:cNvSpPr/>
          <p:nvPr/>
        </p:nvSpPr>
        <p:spPr>
          <a:xfrm rot="-22865">
            <a:off x="-3623866" y="5920191"/>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22865">
            <a:off x="-3367139" y="10030081"/>
            <a:ext cx="6195943" cy="2261519"/>
          </a:xfrm>
          <a:custGeom>
            <a:avLst/>
            <a:gdLst/>
            <a:ahLst/>
            <a:cxnLst/>
            <a:rect l="l" t="t" r="r" b="b"/>
            <a:pathLst>
              <a:path w="6195943" h="2261519">
                <a:moveTo>
                  <a:pt x="0" y="0"/>
                </a:moveTo>
                <a:lnTo>
                  <a:pt x="6195944" y="0"/>
                </a:lnTo>
                <a:lnTo>
                  <a:pt x="6195944" y="2261519"/>
                </a:lnTo>
                <a:lnTo>
                  <a:pt x="0" y="22615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685799" y="1681043"/>
            <a:ext cx="17221199" cy="8186857"/>
          </a:xfrm>
          <a:prstGeom prst="rect">
            <a:avLst/>
          </a:prstGeom>
        </p:spPr>
        <p:txBody>
          <a:bodyPr wrap="square" lIns="0" tIns="0" rIns="0" bIns="0" rtlCol="0" anchor="t">
            <a:spAutoFit/>
          </a:bodyPr>
          <a:lstStyle/>
          <a:p>
            <a:pPr algn="just"/>
            <a:r>
              <a:rPr lang="en-US" sz="2800" dirty="0" err="1"/>
              <a:t>Adapun</a:t>
            </a:r>
            <a:r>
              <a:rPr lang="en-US" sz="2800" dirty="0"/>
              <a:t> </a:t>
            </a:r>
            <a:r>
              <a:rPr lang="en-US" sz="2800" dirty="0" err="1"/>
              <a:t>kesimpulan</a:t>
            </a:r>
            <a:r>
              <a:rPr lang="en-US" sz="2800" dirty="0"/>
              <a:t> </a:t>
            </a:r>
            <a:r>
              <a:rPr lang="en-US" sz="2800" dirty="0" err="1"/>
              <a:t>pada</a:t>
            </a:r>
            <a:r>
              <a:rPr lang="en-US" sz="2800" dirty="0"/>
              <a:t> </a:t>
            </a:r>
            <a:r>
              <a:rPr lang="en-US" sz="2800" dirty="0" err="1"/>
              <a:t>bisnis</a:t>
            </a:r>
            <a:r>
              <a:rPr lang="en-US" sz="2800" dirty="0"/>
              <a:t> </a:t>
            </a:r>
            <a:r>
              <a:rPr lang="en-US" sz="2800" dirty="0" err="1"/>
              <a:t>ini</a:t>
            </a:r>
            <a:r>
              <a:rPr lang="en-US" sz="2800" dirty="0"/>
              <a:t> </a:t>
            </a:r>
            <a:r>
              <a:rPr lang="en-US" sz="2800" dirty="0" err="1"/>
              <a:t>dilihat</a:t>
            </a:r>
            <a:r>
              <a:rPr lang="en-US" sz="2800" dirty="0"/>
              <a:t> </a:t>
            </a:r>
            <a:r>
              <a:rPr lang="en-US" sz="2800" dirty="0" err="1"/>
              <a:t>dari</a:t>
            </a:r>
            <a:r>
              <a:rPr lang="en-US" sz="2800" dirty="0"/>
              <a:t> </a:t>
            </a:r>
            <a:r>
              <a:rPr lang="en-US" sz="2800" dirty="0" err="1"/>
              <a:t>beberapa</a:t>
            </a:r>
            <a:r>
              <a:rPr lang="en-US" sz="2800" dirty="0"/>
              <a:t> </a:t>
            </a:r>
            <a:r>
              <a:rPr lang="en-US" sz="2800" dirty="0" err="1"/>
              <a:t>aspek</a:t>
            </a:r>
            <a:r>
              <a:rPr lang="en-US" sz="2800" dirty="0"/>
              <a:t>, </a:t>
            </a:r>
            <a:r>
              <a:rPr lang="en-US" sz="2800" dirty="0" err="1"/>
              <a:t>yaitu</a:t>
            </a:r>
            <a:r>
              <a:rPr lang="en-US" sz="2800" dirty="0"/>
              <a:t> </a:t>
            </a:r>
            <a:r>
              <a:rPr lang="en-US" sz="2800" dirty="0" err="1"/>
              <a:t>sebagi</a:t>
            </a:r>
            <a:r>
              <a:rPr lang="en-US" sz="2800" dirty="0"/>
              <a:t> </a:t>
            </a:r>
            <a:r>
              <a:rPr lang="en-US" sz="2800" dirty="0" err="1"/>
              <a:t>berikut</a:t>
            </a:r>
            <a:r>
              <a:rPr lang="en-US" sz="2800" dirty="0"/>
              <a:t> :</a:t>
            </a:r>
          </a:p>
          <a:p>
            <a:pPr algn="just"/>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Bisnis</a:t>
            </a:r>
            <a:r>
              <a:rPr lang="en-US" sz="2800" dirty="0"/>
              <a:t> : </a:t>
            </a:r>
            <a:r>
              <a:rPr lang="en-US" sz="2800" dirty="0" err="1"/>
              <a:t>Bisnis</a:t>
            </a:r>
            <a:r>
              <a:rPr lang="en-US" sz="2800" dirty="0"/>
              <a:t> </a:t>
            </a:r>
            <a:r>
              <a:rPr lang="en-US" sz="2800" dirty="0" err="1"/>
              <a:t>bertujuan</a:t>
            </a:r>
            <a:r>
              <a:rPr lang="en-US" sz="2800" dirty="0"/>
              <a:t> </a:t>
            </a:r>
            <a:r>
              <a:rPr lang="en-US" sz="2800" dirty="0" err="1"/>
              <a:t>untuk</a:t>
            </a:r>
            <a:r>
              <a:rPr lang="en-US" sz="2800" dirty="0"/>
              <a:t> </a:t>
            </a:r>
            <a:r>
              <a:rPr lang="en-US" sz="2800" dirty="0" err="1"/>
              <a:t>mengembangkan</a:t>
            </a:r>
            <a:r>
              <a:rPr lang="en-US" sz="2800" dirty="0"/>
              <a:t> </a:t>
            </a:r>
            <a:r>
              <a:rPr lang="en-US" sz="2800" dirty="0" err="1"/>
              <a:t>selada</a:t>
            </a:r>
            <a:r>
              <a:rPr lang="en-US" sz="2800" dirty="0"/>
              <a:t> </a:t>
            </a:r>
            <a:r>
              <a:rPr lang="en-US" sz="2800" dirty="0" err="1"/>
              <a:t>hidroponik</a:t>
            </a:r>
            <a:r>
              <a:rPr lang="en-US" sz="2800" dirty="0"/>
              <a:t> </a:t>
            </a:r>
            <a:r>
              <a:rPr lang="en-US" sz="2800" dirty="0" err="1"/>
              <a:t>dengan</a:t>
            </a:r>
            <a:r>
              <a:rPr lang="en-US" sz="2800" dirty="0"/>
              <a:t> </a:t>
            </a:r>
            <a:r>
              <a:rPr lang="en-US" sz="2800" dirty="0" err="1"/>
              <a:t>skala</a:t>
            </a:r>
            <a:r>
              <a:rPr lang="en-US" sz="2800" dirty="0"/>
              <a:t> </a:t>
            </a:r>
            <a:r>
              <a:rPr lang="en-US" sz="2800" dirty="0" err="1"/>
              <a:t>besar</a:t>
            </a:r>
            <a:r>
              <a:rPr lang="en-US" sz="2800" dirty="0"/>
              <a:t> </a:t>
            </a:r>
            <a:r>
              <a:rPr lang="en-US" sz="2800" dirty="0" err="1"/>
              <a:t>yaitu</a:t>
            </a:r>
            <a:r>
              <a:rPr lang="en-US" sz="2800" dirty="0"/>
              <a:t> di 40.000 </a:t>
            </a:r>
            <a:r>
              <a:rPr lang="en-US" sz="2800" dirty="0" err="1"/>
              <a:t>lubang</a:t>
            </a:r>
            <a:r>
              <a:rPr lang="en-US" sz="2800" dirty="0"/>
              <a:t> </a:t>
            </a:r>
            <a:r>
              <a:rPr lang="en-US" sz="2800" dirty="0" err="1"/>
              <a:t>dari</a:t>
            </a:r>
            <a:r>
              <a:rPr lang="en-US" sz="2800" dirty="0"/>
              <a:t> yang </a:t>
            </a:r>
            <a:r>
              <a:rPr lang="en-US" sz="2800" dirty="0" err="1"/>
              <a:t>sebelumnya</a:t>
            </a:r>
            <a:r>
              <a:rPr lang="en-US" sz="2800" dirty="0"/>
              <a:t> </a:t>
            </a:r>
            <a:r>
              <a:rPr lang="en-US" sz="2800" dirty="0" err="1"/>
              <a:t>hanya</a:t>
            </a:r>
            <a:r>
              <a:rPr lang="en-US" sz="2800" dirty="0"/>
              <a:t> </a:t>
            </a:r>
            <a:r>
              <a:rPr lang="en-US" sz="2800" dirty="0" err="1"/>
              <a:t>memiliki</a:t>
            </a:r>
            <a:r>
              <a:rPr lang="en-US" sz="2800" dirty="0"/>
              <a:t> 27.648 </a:t>
            </a:r>
            <a:r>
              <a:rPr lang="en-US" sz="2800" dirty="0" err="1"/>
              <a:t>lubang</a:t>
            </a:r>
            <a:r>
              <a:rPr lang="en-US" sz="2800" dirty="0"/>
              <a:t>. </a:t>
            </a:r>
            <a:r>
              <a:rPr lang="en-US" sz="2800" dirty="0" err="1"/>
              <a:t>Dengan</a:t>
            </a:r>
            <a:r>
              <a:rPr lang="en-US" sz="2800" dirty="0"/>
              <a:t> total </a:t>
            </a:r>
            <a:r>
              <a:rPr lang="en-US" sz="2800" dirty="0" err="1"/>
              <a:t>lubang</a:t>
            </a:r>
            <a:r>
              <a:rPr lang="en-US" sz="2800" dirty="0"/>
              <a:t> </a:t>
            </a:r>
            <a:r>
              <a:rPr lang="en-US" sz="2800" dirty="0" err="1"/>
              <a:t>yag</a:t>
            </a:r>
            <a:r>
              <a:rPr lang="en-US" sz="2800" dirty="0"/>
              <a:t> </a:t>
            </a:r>
            <a:r>
              <a:rPr lang="en-US" sz="2800" dirty="0" err="1"/>
              <a:t>dimiliki</a:t>
            </a:r>
            <a:r>
              <a:rPr lang="en-US" sz="2800" dirty="0"/>
              <a:t> </a:t>
            </a:r>
            <a:r>
              <a:rPr lang="en-US" sz="2800" dirty="0" err="1"/>
              <a:t>sekarang</a:t>
            </a:r>
            <a:r>
              <a:rPr lang="en-US" sz="2800" dirty="0"/>
              <a:t>, </a:t>
            </a:r>
            <a:r>
              <a:rPr lang="en-US" sz="2800" dirty="0" err="1"/>
              <a:t>maka</a:t>
            </a:r>
            <a:r>
              <a:rPr lang="en-US" sz="2800" dirty="0"/>
              <a:t> </a:t>
            </a:r>
            <a:r>
              <a:rPr lang="en-US" sz="2800" dirty="0" err="1"/>
              <a:t>dapat</a:t>
            </a:r>
            <a:r>
              <a:rPr lang="en-US" sz="2800" dirty="0"/>
              <a:t> </a:t>
            </a:r>
            <a:r>
              <a:rPr lang="en-US" sz="2800" dirty="0" err="1"/>
              <a:t>menghasilkan</a:t>
            </a:r>
            <a:r>
              <a:rPr lang="en-US" sz="2800" dirty="0"/>
              <a:t> </a:t>
            </a:r>
            <a:r>
              <a:rPr lang="en-US" sz="2800" dirty="0" err="1"/>
              <a:t>selada</a:t>
            </a:r>
            <a:r>
              <a:rPr lang="en-US" sz="2800" dirty="0"/>
              <a:t> </a:t>
            </a:r>
            <a:r>
              <a:rPr lang="en-US" sz="2800" dirty="0" err="1"/>
              <a:t>hidroponik</a:t>
            </a:r>
            <a:r>
              <a:rPr lang="en-US" sz="2800" dirty="0"/>
              <a:t> </a:t>
            </a:r>
            <a:r>
              <a:rPr lang="en-US" sz="2800" dirty="0" err="1"/>
              <a:t>sebanyak</a:t>
            </a:r>
            <a:r>
              <a:rPr lang="en-US" sz="2800" dirty="0"/>
              <a:t> 300 Kg per </a:t>
            </a:r>
            <a:r>
              <a:rPr lang="en-US" sz="2800" dirty="0" err="1"/>
              <a:t>hari</a:t>
            </a:r>
            <a:r>
              <a:rPr lang="en-US" sz="2800" dirty="0"/>
              <a:t> </a:t>
            </a:r>
            <a:r>
              <a:rPr lang="en-US" sz="2800" dirty="0" err="1"/>
              <a:t>dengan</a:t>
            </a:r>
            <a:r>
              <a:rPr lang="en-US" sz="2800" dirty="0"/>
              <a:t> total 9 ton per </a:t>
            </a:r>
            <a:r>
              <a:rPr lang="en-US" sz="2800" dirty="0" err="1"/>
              <a:t>bulan</a:t>
            </a:r>
            <a:r>
              <a:rPr lang="en-US" sz="2800" dirty="0"/>
              <a:t> </a:t>
            </a:r>
            <a:r>
              <a:rPr lang="en-US" sz="2800" dirty="0" err="1"/>
              <a:t>dan</a:t>
            </a:r>
            <a:r>
              <a:rPr lang="en-US" sz="2800" dirty="0"/>
              <a:t> 108 ton per </a:t>
            </a:r>
            <a:r>
              <a:rPr lang="en-US" sz="2800" dirty="0" err="1"/>
              <a:t>tahun</a:t>
            </a:r>
            <a:r>
              <a:rPr lang="en-US" sz="2800" dirty="0"/>
              <a:t>.</a:t>
            </a:r>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Teknis</a:t>
            </a:r>
            <a:r>
              <a:rPr lang="en-US" sz="2800" dirty="0"/>
              <a:t> : </a:t>
            </a:r>
            <a:r>
              <a:rPr lang="en-US" sz="2800" dirty="0" err="1"/>
              <a:t>Tahapan</a:t>
            </a:r>
            <a:r>
              <a:rPr lang="en-US" sz="2800" dirty="0"/>
              <a:t> </a:t>
            </a:r>
            <a:r>
              <a:rPr lang="en-US" sz="2800" dirty="0" err="1"/>
              <a:t>dalam</a:t>
            </a:r>
            <a:r>
              <a:rPr lang="en-US" sz="2800" dirty="0"/>
              <a:t> </a:t>
            </a:r>
            <a:r>
              <a:rPr lang="en-US" sz="2800" dirty="0" err="1"/>
              <a:t>kerjasama</a:t>
            </a:r>
            <a:r>
              <a:rPr lang="en-US" sz="2800" dirty="0"/>
              <a:t> </a:t>
            </a:r>
            <a:r>
              <a:rPr lang="en-US" sz="2800" dirty="0" err="1"/>
              <a:t>ini</a:t>
            </a:r>
            <a:r>
              <a:rPr lang="en-US" sz="2800" dirty="0"/>
              <a:t> </a:t>
            </a:r>
            <a:r>
              <a:rPr lang="en-US" sz="2800" dirty="0" err="1"/>
              <a:t>yaitu</a:t>
            </a:r>
            <a:r>
              <a:rPr lang="en-US" sz="2800" dirty="0"/>
              <a:t> </a:t>
            </a:r>
            <a:r>
              <a:rPr lang="en-US" sz="2800" dirty="0" err="1"/>
              <a:t>dengan</a:t>
            </a:r>
            <a:r>
              <a:rPr lang="en-US" sz="2800" dirty="0"/>
              <a:t> </a:t>
            </a:r>
            <a:r>
              <a:rPr lang="en-US" sz="2800" dirty="0" err="1"/>
              <a:t>menggunakan</a:t>
            </a:r>
            <a:r>
              <a:rPr lang="en-US" sz="2800" dirty="0"/>
              <a:t> </a:t>
            </a:r>
            <a:r>
              <a:rPr lang="en-US" sz="2800" dirty="0" err="1"/>
              <a:t>konsep</a:t>
            </a:r>
            <a:r>
              <a:rPr lang="en-US" sz="2800" dirty="0"/>
              <a:t> </a:t>
            </a:r>
            <a:r>
              <a:rPr lang="en-US" sz="2800" dirty="0" err="1"/>
              <a:t>skema</a:t>
            </a:r>
            <a:r>
              <a:rPr lang="en-US" sz="2800" dirty="0"/>
              <a:t> “</a:t>
            </a:r>
            <a:r>
              <a:rPr lang="en-US" sz="2800" dirty="0" err="1"/>
              <a:t>Kerjasama</a:t>
            </a:r>
            <a:r>
              <a:rPr lang="en-US" sz="2800" dirty="0"/>
              <a:t> </a:t>
            </a:r>
            <a:r>
              <a:rPr lang="en-US" sz="2800" dirty="0" err="1"/>
              <a:t>Operasional</a:t>
            </a:r>
            <a:r>
              <a:rPr lang="en-US" sz="2800" dirty="0"/>
              <a:t>” (KSO) </a:t>
            </a:r>
            <a:r>
              <a:rPr lang="en-US" sz="2800" dirty="0" err="1"/>
              <a:t>dengan</a:t>
            </a:r>
            <a:r>
              <a:rPr lang="en-US" sz="2800" dirty="0"/>
              <a:t> PT PEMA </a:t>
            </a:r>
            <a:r>
              <a:rPr lang="en-US" sz="2800" dirty="0" err="1"/>
              <a:t>sebagai</a:t>
            </a:r>
            <a:r>
              <a:rPr lang="en-US" sz="2800" dirty="0"/>
              <a:t> </a:t>
            </a:r>
            <a:r>
              <a:rPr lang="en-US" sz="2800" dirty="0" err="1"/>
              <a:t>pemodal</a:t>
            </a:r>
            <a:r>
              <a:rPr lang="en-US" sz="2800" dirty="0"/>
              <a:t> </a:t>
            </a:r>
            <a:r>
              <a:rPr lang="en-US" sz="2800" dirty="0" err="1"/>
              <a:t>usaha</a:t>
            </a:r>
            <a:r>
              <a:rPr lang="en-US" sz="2800" dirty="0"/>
              <a:t> </a:t>
            </a:r>
            <a:r>
              <a:rPr lang="en-US" sz="2800" dirty="0" err="1"/>
              <a:t>dan</a:t>
            </a:r>
            <a:r>
              <a:rPr lang="en-US" sz="2800" dirty="0"/>
              <a:t> PT Eco Green </a:t>
            </a:r>
            <a:r>
              <a:rPr lang="en-US" sz="2800" dirty="0" err="1"/>
              <a:t>Tirta</a:t>
            </a:r>
            <a:r>
              <a:rPr lang="en-US" sz="2800" dirty="0"/>
              <a:t> </a:t>
            </a:r>
            <a:r>
              <a:rPr lang="en-US" sz="2800" dirty="0" err="1"/>
              <a:t>Buana</a:t>
            </a:r>
            <a:r>
              <a:rPr lang="en-US" sz="2800" dirty="0"/>
              <a:t> </a:t>
            </a:r>
            <a:r>
              <a:rPr lang="en-US" sz="2800" dirty="0" err="1"/>
              <a:t>sebagai</a:t>
            </a:r>
            <a:r>
              <a:rPr lang="en-US" sz="2800" dirty="0"/>
              <a:t> </a:t>
            </a:r>
            <a:r>
              <a:rPr lang="en-US" sz="2800" dirty="0" err="1"/>
              <a:t>operasional</a:t>
            </a:r>
            <a:r>
              <a:rPr lang="en-US" sz="2800" dirty="0"/>
              <a:t> </a:t>
            </a:r>
            <a:r>
              <a:rPr lang="en-US" sz="2800" dirty="0" err="1"/>
              <a:t>usaha</a:t>
            </a:r>
            <a:r>
              <a:rPr lang="en-US" sz="2800" dirty="0"/>
              <a:t>. </a:t>
            </a:r>
            <a:r>
              <a:rPr lang="en-US" sz="2800" dirty="0" err="1"/>
              <a:t>Entitas</a:t>
            </a:r>
            <a:r>
              <a:rPr lang="en-US" sz="2800" dirty="0"/>
              <a:t> </a:t>
            </a:r>
            <a:r>
              <a:rPr lang="en-US" sz="2800" dirty="0" err="1"/>
              <a:t>baru</a:t>
            </a:r>
            <a:r>
              <a:rPr lang="en-US" sz="2800" dirty="0"/>
              <a:t> yang </a:t>
            </a:r>
            <a:r>
              <a:rPr lang="en-US" sz="2800" dirty="0" err="1"/>
              <a:t>dihasilkan</a:t>
            </a:r>
            <a:r>
              <a:rPr lang="en-US" sz="2800" dirty="0"/>
              <a:t> </a:t>
            </a:r>
            <a:r>
              <a:rPr lang="en-US" sz="2800" dirty="0" err="1"/>
              <a:t>dari</a:t>
            </a:r>
            <a:r>
              <a:rPr lang="en-US" sz="2800" dirty="0"/>
              <a:t> </a:t>
            </a:r>
            <a:r>
              <a:rPr lang="en-US" sz="2800" dirty="0" err="1"/>
              <a:t>kerjasama</a:t>
            </a:r>
            <a:r>
              <a:rPr lang="en-US" sz="2800" dirty="0"/>
              <a:t> </a:t>
            </a:r>
            <a:r>
              <a:rPr lang="en-US" sz="2800" dirty="0" err="1"/>
              <a:t>tersebut</a:t>
            </a:r>
            <a:r>
              <a:rPr lang="en-US" sz="2800" dirty="0"/>
              <a:t> </a:t>
            </a:r>
            <a:r>
              <a:rPr lang="en-US" sz="2800" dirty="0" err="1"/>
              <a:t>nantinya</a:t>
            </a:r>
            <a:r>
              <a:rPr lang="en-US" sz="2800" dirty="0"/>
              <a:t> </a:t>
            </a:r>
            <a:r>
              <a:rPr lang="en-US" sz="2800" dirty="0" err="1"/>
              <a:t>akan</a:t>
            </a:r>
            <a:r>
              <a:rPr lang="en-US" sz="2800" dirty="0"/>
              <a:t> </a:t>
            </a:r>
            <a:r>
              <a:rPr lang="en-US" sz="2800" dirty="0" err="1"/>
              <a:t>menjual</a:t>
            </a:r>
            <a:r>
              <a:rPr lang="en-US" sz="2800" dirty="0"/>
              <a:t> </a:t>
            </a:r>
            <a:r>
              <a:rPr lang="en-US" sz="2800" dirty="0" err="1"/>
              <a:t>dan</a:t>
            </a:r>
            <a:r>
              <a:rPr lang="en-US" sz="2800" dirty="0"/>
              <a:t> </a:t>
            </a:r>
            <a:r>
              <a:rPr lang="en-US" sz="2800" dirty="0" err="1"/>
              <a:t>memasarkan</a:t>
            </a:r>
            <a:r>
              <a:rPr lang="en-US" sz="2800" dirty="0"/>
              <a:t> </a:t>
            </a:r>
            <a:r>
              <a:rPr lang="en-US" sz="2800" dirty="0" err="1"/>
              <a:t>produk</a:t>
            </a:r>
            <a:r>
              <a:rPr lang="en-US" sz="2800" dirty="0"/>
              <a:t> </a:t>
            </a:r>
            <a:r>
              <a:rPr lang="en-US" sz="2800" dirty="0" err="1"/>
              <a:t>ke</a:t>
            </a:r>
            <a:r>
              <a:rPr lang="en-US" sz="2800" dirty="0"/>
              <a:t> </a:t>
            </a:r>
            <a:r>
              <a:rPr lang="en-US" sz="2800" dirty="0" err="1"/>
              <a:t>pelaku</a:t>
            </a:r>
            <a:r>
              <a:rPr lang="en-US" sz="2800" dirty="0"/>
              <a:t> </a:t>
            </a:r>
            <a:r>
              <a:rPr lang="en-US" sz="2800" dirty="0" err="1"/>
              <a:t>usaha</a:t>
            </a:r>
            <a:r>
              <a:rPr lang="en-US" sz="2800" dirty="0"/>
              <a:t>.</a:t>
            </a:r>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Pasar</a:t>
            </a:r>
            <a:r>
              <a:rPr lang="en-US" sz="2800" dirty="0"/>
              <a:t> : Total </a:t>
            </a:r>
            <a:r>
              <a:rPr lang="en-US" sz="2800" dirty="0" err="1"/>
              <a:t>produksi</a:t>
            </a:r>
            <a:r>
              <a:rPr lang="en-US" sz="2800" dirty="0"/>
              <a:t> </a:t>
            </a:r>
            <a:r>
              <a:rPr lang="en-US" sz="2800" dirty="0" err="1"/>
              <a:t>sayuran</a:t>
            </a:r>
            <a:r>
              <a:rPr lang="en-US" sz="2800" dirty="0"/>
              <a:t> </a:t>
            </a:r>
            <a:r>
              <a:rPr lang="en-US" sz="2800" dirty="0" err="1"/>
              <a:t>hidroponik</a:t>
            </a:r>
            <a:r>
              <a:rPr lang="en-US" sz="2800" dirty="0"/>
              <a:t> di Banda Aceh </a:t>
            </a:r>
            <a:r>
              <a:rPr lang="en-US" sz="2800" dirty="0" err="1"/>
              <a:t>hanya</a:t>
            </a:r>
            <a:r>
              <a:rPr lang="en-US" sz="2800" dirty="0"/>
              <a:t> </a:t>
            </a:r>
            <a:r>
              <a:rPr lang="en-US" sz="2800" dirty="0" err="1"/>
              <a:t>menghasilkan</a:t>
            </a:r>
            <a:r>
              <a:rPr lang="en-US" sz="2800" dirty="0"/>
              <a:t> 267 Kg per </a:t>
            </a:r>
            <a:r>
              <a:rPr lang="en-US" sz="2800" dirty="0" err="1"/>
              <a:t>bulan</a:t>
            </a:r>
            <a:r>
              <a:rPr lang="en-US" sz="2800" dirty="0"/>
              <a:t>, </a:t>
            </a:r>
            <a:r>
              <a:rPr lang="en-US" sz="2800" dirty="0" err="1"/>
              <a:t>sedangkan</a:t>
            </a:r>
            <a:r>
              <a:rPr lang="en-US" sz="2800" dirty="0"/>
              <a:t> </a:t>
            </a:r>
            <a:r>
              <a:rPr lang="en-US" sz="2800" dirty="0" err="1"/>
              <a:t>permintaan</a:t>
            </a:r>
            <a:r>
              <a:rPr lang="en-US" sz="2800" dirty="0"/>
              <a:t> </a:t>
            </a:r>
            <a:r>
              <a:rPr lang="en-US" sz="2800" dirty="0" err="1"/>
              <a:t>sayuran</a:t>
            </a:r>
            <a:r>
              <a:rPr lang="en-US" sz="2800" dirty="0"/>
              <a:t> </a:t>
            </a:r>
            <a:r>
              <a:rPr lang="en-US" sz="2800" dirty="0" err="1"/>
              <a:t>hidroponik</a:t>
            </a:r>
            <a:r>
              <a:rPr lang="en-US" sz="2800" dirty="0"/>
              <a:t> di Banda Aceh </a:t>
            </a:r>
            <a:r>
              <a:rPr lang="en-US" sz="2800" dirty="0" err="1"/>
              <a:t>sebanyak</a:t>
            </a:r>
            <a:r>
              <a:rPr lang="en-US" sz="2800" dirty="0"/>
              <a:t> 372 Kg per </a:t>
            </a:r>
            <a:r>
              <a:rPr lang="en-US" sz="2800" dirty="0" err="1"/>
              <a:t>bulan</a:t>
            </a:r>
            <a:r>
              <a:rPr lang="en-US" sz="2800" dirty="0"/>
              <a:t>, </a:t>
            </a:r>
            <a:r>
              <a:rPr lang="en-US" sz="2800" dirty="0" err="1"/>
              <a:t>dan</a:t>
            </a:r>
            <a:r>
              <a:rPr lang="en-US" sz="2800" dirty="0"/>
              <a:t> juga </a:t>
            </a:r>
            <a:r>
              <a:rPr lang="en-US" sz="2800" dirty="0" err="1"/>
              <a:t>permintaan</a:t>
            </a:r>
            <a:r>
              <a:rPr lang="en-US" sz="2800" dirty="0"/>
              <a:t> </a:t>
            </a:r>
            <a:r>
              <a:rPr lang="en-US" sz="2800" dirty="0" err="1"/>
              <a:t>selada</a:t>
            </a:r>
            <a:r>
              <a:rPr lang="en-US" sz="2800" dirty="0"/>
              <a:t> </a:t>
            </a:r>
            <a:r>
              <a:rPr lang="en-US" sz="2800" dirty="0" err="1"/>
              <a:t>sebanyak</a:t>
            </a:r>
            <a:r>
              <a:rPr lang="en-US" sz="2800" dirty="0"/>
              <a:t> 1,6 ton per </a:t>
            </a:r>
            <a:r>
              <a:rPr lang="en-US" sz="2800" dirty="0" err="1"/>
              <a:t>bulan</a:t>
            </a:r>
            <a:r>
              <a:rPr lang="en-US" sz="2800" dirty="0"/>
              <a:t> </a:t>
            </a:r>
            <a:r>
              <a:rPr lang="en-US" sz="2800" dirty="0" err="1"/>
              <a:t>untuk</a:t>
            </a:r>
            <a:r>
              <a:rPr lang="en-US" sz="2800" dirty="0"/>
              <a:t> </a:t>
            </a:r>
            <a:r>
              <a:rPr lang="en-US" sz="2800" dirty="0" err="1"/>
              <a:t>wilayah</a:t>
            </a:r>
            <a:r>
              <a:rPr lang="en-US" sz="2800" dirty="0"/>
              <a:t> Banda Aceh, </a:t>
            </a:r>
            <a:r>
              <a:rPr lang="en-US" sz="2800" dirty="0" err="1"/>
              <a:t>Samalangan</a:t>
            </a:r>
            <a:r>
              <a:rPr lang="en-US" sz="2800" dirty="0"/>
              <a:t>, </a:t>
            </a:r>
            <a:r>
              <a:rPr lang="en-US" sz="2800" dirty="0" err="1"/>
              <a:t>dan</a:t>
            </a:r>
            <a:r>
              <a:rPr lang="en-US" sz="2800" dirty="0"/>
              <a:t> </a:t>
            </a:r>
            <a:r>
              <a:rPr lang="en-US" sz="2800" dirty="0" err="1"/>
              <a:t>Lhokseumawe</a:t>
            </a:r>
            <a:r>
              <a:rPr lang="en-US" sz="2800" dirty="0"/>
              <a:t>.</a:t>
            </a:r>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Finansial</a:t>
            </a:r>
            <a:r>
              <a:rPr lang="en-US" sz="2800" dirty="0"/>
              <a:t> : </a:t>
            </a:r>
            <a:r>
              <a:rPr lang="en-US" sz="2800" dirty="0" err="1"/>
              <a:t>Investasi</a:t>
            </a:r>
            <a:r>
              <a:rPr lang="en-US" sz="2800" dirty="0"/>
              <a:t> </a:t>
            </a:r>
            <a:r>
              <a:rPr lang="en-US" sz="2800" dirty="0" err="1"/>
              <a:t>pada</a:t>
            </a:r>
            <a:r>
              <a:rPr lang="en-US" sz="2800" dirty="0"/>
              <a:t> </a:t>
            </a:r>
            <a:r>
              <a:rPr lang="en-US" sz="2800" dirty="0" err="1"/>
              <a:t>bisnis</a:t>
            </a:r>
            <a:r>
              <a:rPr lang="en-US" sz="2800" dirty="0"/>
              <a:t> </a:t>
            </a:r>
            <a:r>
              <a:rPr lang="en-US" sz="2800" dirty="0" err="1"/>
              <a:t>ini</a:t>
            </a:r>
            <a:r>
              <a:rPr lang="en-US" sz="2800" dirty="0"/>
              <a:t> </a:t>
            </a:r>
            <a:r>
              <a:rPr lang="en-US" sz="2800" dirty="0" err="1"/>
              <a:t>yaitu</a:t>
            </a:r>
            <a:r>
              <a:rPr lang="en-US" sz="2800" dirty="0"/>
              <a:t> </a:t>
            </a:r>
            <a:r>
              <a:rPr lang="en-US" sz="2800" dirty="0" err="1"/>
              <a:t>sebesar</a:t>
            </a:r>
            <a:r>
              <a:rPr lang="en-US" sz="2800" dirty="0"/>
              <a:t> </a:t>
            </a:r>
            <a:r>
              <a:rPr lang="en-US" sz="2800" dirty="0" err="1"/>
              <a:t>Rp</a:t>
            </a:r>
            <a:r>
              <a:rPr lang="en-US" sz="2800" dirty="0"/>
              <a:t>. 1,5 </a:t>
            </a:r>
            <a:r>
              <a:rPr lang="en-US" sz="2800" dirty="0" err="1"/>
              <a:t>Milyar</a:t>
            </a:r>
            <a:r>
              <a:rPr lang="en-US" sz="2800" dirty="0"/>
              <a:t> yang </a:t>
            </a:r>
            <a:r>
              <a:rPr lang="en-US" sz="2800" dirty="0" err="1"/>
              <a:t>dimana</a:t>
            </a:r>
            <a:r>
              <a:rPr lang="en-US" sz="2800" dirty="0"/>
              <a:t> </a:t>
            </a:r>
            <a:r>
              <a:rPr lang="en-US" sz="2800" dirty="0" err="1"/>
              <a:t>investasi</a:t>
            </a:r>
            <a:r>
              <a:rPr lang="en-US" sz="2800" dirty="0"/>
              <a:t> </a:t>
            </a:r>
            <a:r>
              <a:rPr lang="en-US" sz="2800" dirty="0" err="1"/>
              <a:t>tersebut</a:t>
            </a:r>
            <a:r>
              <a:rPr lang="en-US" sz="2800" dirty="0"/>
              <a:t> </a:t>
            </a:r>
            <a:r>
              <a:rPr lang="en-US" sz="2800" dirty="0" err="1"/>
              <a:t>digunakan</a:t>
            </a:r>
            <a:r>
              <a:rPr lang="en-US" sz="2800" dirty="0"/>
              <a:t> </a:t>
            </a:r>
            <a:r>
              <a:rPr lang="en-US" sz="2800" dirty="0" err="1"/>
              <a:t>untuk</a:t>
            </a:r>
            <a:r>
              <a:rPr lang="en-US" sz="2800" dirty="0"/>
              <a:t> </a:t>
            </a:r>
            <a:r>
              <a:rPr lang="en-US" sz="2800" dirty="0" err="1"/>
              <a:t>pembangunan</a:t>
            </a:r>
            <a:r>
              <a:rPr lang="en-US" sz="2800" dirty="0"/>
              <a:t> green house </a:t>
            </a:r>
            <a:r>
              <a:rPr lang="en-US" sz="2800" dirty="0" err="1"/>
              <a:t>dan</a:t>
            </a:r>
            <a:r>
              <a:rPr lang="en-US" sz="2800" dirty="0"/>
              <a:t> </a:t>
            </a:r>
            <a:r>
              <a:rPr lang="en-US" sz="2800" dirty="0" err="1"/>
              <a:t>pembelian</a:t>
            </a:r>
            <a:r>
              <a:rPr lang="en-US" sz="2800" dirty="0"/>
              <a:t> </a:t>
            </a:r>
            <a:r>
              <a:rPr lang="en-US" sz="2800" dirty="0" err="1"/>
              <a:t>bahan</a:t>
            </a:r>
            <a:r>
              <a:rPr lang="en-US" sz="2800" dirty="0"/>
              <a:t> </a:t>
            </a:r>
            <a:r>
              <a:rPr lang="en-US" sz="2800" dirty="0" err="1"/>
              <a:t>baku</a:t>
            </a:r>
            <a:r>
              <a:rPr lang="en-US" sz="2800" dirty="0"/>
              <a:t> </a:t>
            </a:r>
            <a:r>
              <a:rPr lang="en-US" sz="2800" dirty="0" err="1"/>
              <a:t>untuk</a:t>
            </a:r>
            <a:r>
              <a:rPr lang="en-US" sz="2800" dirty="0"/>
              <a:t> </a:t>
            </a:r>
            <a:r>
              <a:rPr lang="en-US" sz="2800" dirty="0" err="1"/>
              <a:t>penanaman</a:t>
            </a:r>
            <a:r>
              <a:rPr lang="en-US" sz="2800" dirty="0"/>
              <a:t> </a:t>
            </a:r>
            <a:r>
              <a:rPr lang="en-US" sz="2800" dirty="0" err="1"/>
              <a:t>selada</a:t>
            </a:r>
            <a:r>
              <a:rPr lang="en-US" sz="2800" dirty="0"/>
              <a:t> </a:t>
            </a:r>
            <a:r>
              <a:rPr lang="en-US" sz="2800" dirty="0" err="1"/>
              <a:t>hidroponik</a:t>
            </a:r>
            <a:r>
              <a:rPr lang="en-US" sz="2800" dirty="0"/>
              <a:t>. </a:t>
            </a:r>
            <a:r>
              <a:rPr lang="en-US" sz="2800" dirty="0" err="1"/>
              <a:t>Dengan</a:t>
            </a:r>
            <a:r>
              <a:rPr lang="en-US" sz="2800" dirty="0"/>
              <a:t> </a:t>
            </a:r>
            <a:r>
              <a:rPr lang="en-US" sz="2800" dirty="0" err="1"/>
              <a:t>harga</a:t>
            </a:r>
            <a:r>
              <a:rPr lang="en-US" sz="2800" dirty="0"/>
              <a:t> </a:t>
            </a:r>
            <a:r>
              <a:rPr lang="en-US" sz="2800" dirty="0" err="1"/>
              <a:t>jual</a:t>
            </a:r>
            <a:r>
              <a:rPr lang="en-US" sz="2800" dirty="0"/>
              <a:t> </a:t>
            </a:r>
            <a:r>
              <a:rPr lang="en-US" sz="2800" dirty="0" err="1"/>
              <a:t>produk</a:t>
            </a:r>
            <a:r>
              <a:rPr lang="en-US" sz="2800" dirty="0"/>
              <a:t> </a:t>
            </a:r>
            <a:r>
              <a:rPr lang="en-US" sz="2800" dirty="0" err="1"/>
              <a:t>Rp</a:t>
            </a:r>
            <a:r>
              <a:rPr lang="en-US" sz="2800" dirty="0"/>
              <a:t>. 25,000 per Kg, </a:t>
            </a:r>
            <a:r>
              <a:rPr lang="en-US" sz="2800" dirty="0" err="1"/>
              <a:t>maka</a:t>
            </a:r>
            <a:r>
              <a:rPr lang="en-US" sz="2800" dirty="0"/>
              <a:t> </a:t>
            </a:r>
            <a:r>
              <a:rPr lang="en-US" sz="2800" dirty="0" err="1"/>
              <a:t>pendapatan</a:t>
            </a:r>
            <a:r>
              <a:rPr lang="en-US" sz="2800" dirty="0"/>
              <a:t> yang </a:t>
            </a:r>
            <a:r>
              <a:rPr lang="en-US" sz="2800" dirty="0" err="1"/>
              <a:t>didapat</a:t>
            </a:r>
            <a:r>
              <a:rPr lang="en-US" sz="2800" dirty="0"/>
              <a:t> </a:t>
            </a:r>
            <a:r>
              <a:rPr lang="en-US" sz="2800" dirty="0" err="1"/>
              <a:t>dengan</a:t>
            </a:r>
            <a:r>
              <a:rPr lang="en-US" sz="2800" dirty="0"/>
              <a:t> 27.648 </a:t>
            </a:r>
            <a:r>
              <a:rPr lang="en-US" sz="2800" dirty="0" err="1"/>
              <a:t>lubang</a:t>
            </a:r>
            <a:r>
              <a:rPr lang="en-US" sz="2800" dirty="0"/>
              <a:t> </a:t>
            </a:r>
            <a:r>
              <a:rPr lang="en-US" sz="2800" dirty="0" err="1"/>
              <a:t>yaitu</a:t>
            </a:r>
            <a:r>
              <a:rPr lang="en-US" sz="2800" dirty="0"/>
              <a:t> </a:t>
            </a:r>
            <a:r>
              <a:rPr lang="en-US" sz="2800" dirty="0" err="1"/>
              <a:t>Rp</a:t>
            </a:r>
            <a:r>
              <a:rPr lang="en-US" sz="2800" dirty="0"/>
              <a:t>. 2,7 </a:t>
            </a:r>
            <a:r>
              <a:rPr lang="en-US" sz="2800" dirty="0" err="1"/>
              <a:t>Milyar</a:t>
            </a:r>
            <a:r>
              <a:rPr lang="en-US" sz="2800" dirty="0"/>
              <a:t> per </a:t>
            </a:r>
            <a:r>
              <a:rPr lang="en-US" sz="2800" dirty="0" err="1"/>
              <a:t>tahun</a:t>
            </a:r>
            <a:r>
              <a:rPr lang="en-US" sz="2800" dirty="0"/>
              <a:t>. </a:t>
            </a:r>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Risiko</a:t>
            </a:r>
            <a:r>
              <a:rPr lang="en-US" sz="2800" b="1" dirty="0"/>
              <a:t> </a:t>
            </a:r>
            <a:r>
              <a:rPr lang="en-US" sz="2800" dirty="0"/>
              <a:t>: </a:t>
            </a:r>
            <a:r>
              <a:rPr lang="en-US" sz="2800" dirty="0" err="1"/>
              <a:t>Adapun</a:t>
            </a:r>
            <a:r>
              <a:rPr lang="en-US" sz="2800" dirty="0"/>
              <a:t> </a:t>
            </a:r>
            <a:r>
              <a:rPr lang="en-US" sz="2800" dirty="0" err="1"/>
              <a:t>beberapa</a:t>
            </a:r>
            <a:r>
              <a:rPr lang="en-US" sz="2800" dirty="0"/>
              <a:t> </a:t>
            </a:r>
            <a:r>
              <a:rPr lang="en-US" sz="2800" dirty="0" err="1"/>
              <a:t>risiko</a:t>
            </a:r>
            <a:r>
              <a:rPr lang="en-US" sz="2800" dirty="0"/>
              <a:t> yang </a:t>
            </a:r>
            <a:r>
              <a:rPr lang="en-US" sz="2800" dirty="0" err="1"/>
              <a:t>terindentifikasi</a:t>
            </a:r>
            <a:r>
              <a:rPr lang="en-US" sz="2800" dirty="0"/>
              <a:t> </a:t>
            </a:r>
            <a:r>
              <a:rPr lang="en-US" sz="2800" dirty="0" err="1"/>
              <a:t>pada</a:t>
            </a:r>
            <a:r>
              <a:rPr lang="en-US" sz="2800" dirty="0"/>
              <a:t> </a:t>
            </a:r>
            <a:r>
              <a:rPr lang="en-US" sz="2800" dirty="0" err="1"/>
              <a:t>bisnis</a:t>
            </a:r>
            <a:r>
              <a:rPr lang="en-US" sz="2800" dirty="0"/>
              <a:t> </a:t>
            </a:r>
            <a:r>
              <a:rPr lang="en-US" sz="2800" dirty="0" err="1"/>
              <a:t>ini</a:t>
            </a:r>
            <a:r>
              <a:rPr lang="en-US" sz="2800" dirty="0"/>
              <a:t> </a:t>
            </a:r>
            <a:r>
              <a:rPr lang="en-US" sz="2800" dirty="0" err="1"/>
              <a:t>yaitu</a:t>
            </a:r>
            <a:r>
              <a:rPr lang="en-US" sz="2800" dirty="0"/>
              <a:t> </a:t>
            </a:r>
            <a:r>
              <a:rPr lang="en-US" sz="2800" dirty="0" err="1"/>
              <a:t>salah</a:t>
            </a:r>
            <a:r>
              <a:rPr lang="en-US" sz="2800" dirty="0"/>
              <a:t> </a:t>
            </a:r>
            <a:r>
              <a:rPr lang="en-US" sz="2800" dirty="0" err="1"/>
              <a:t>satunya</a:t>
            </a:r>
            <a:r>
              <a:rPr lang="en-US" sz="2800" dirty="0"/>
              <a:t> </a:t>
            </a:r>
            <a:r>
              <a:rPr lang="en-US" sz="2800" dirty="0" err="1"/>
              <a:t>dengan</a:t>
            </a:r>
            <a:r>
              <a:rPr lang="en-US" sz="2800" dirty="0"/>
              <a:t> </a:t>
            </a:r>
            <a:r>
              <a:rPr lang="en-US" sz="2800" dirty="0" err="1"/>
              <a:t>adanya</a:t>
            </a:r>
            <a:r>
              <a:rPr lang="en-US" sz="2800" dirty="0"/>
              <a:t> p</a:t>
            </a:r>
            <a:r>
              <a:rPr lang="id-ID" sz="2800" dirty="0"/>
              <a:t>ersaingan dari produsen selada lainnya atau fluktuasi permintaan pasar </a:t>
            </a:r>
            <a:r>
              <a:rPr lang="en-US" sz="2800" dirty="0" err="1"/>
              <a:t>sehingga</a:t>
            </a:r>
            <a:r>
              <a:rPr lang="en-US" sz="2800" dirty="0"/>
              <a:t> </a:t>
            </a:r>
            <a:r>
              <a:rPr lang="id-ID" sz="2800" dirty="0"/>
              <a:t>dapat mempengaruhi penjualan dan harga produk.</a:t>
            </a:r>
            <a:r>
              <a:rPr lang="en-US" sz="2800" dirty="0"/>
              <a:t> </a:t>
            </a:r>
            <a:r>
              <a:rPr lang="en-US" sz="2800" dirty="0" err="1"/>
              <a:t>Dengan</a:t>
            </a:r>
            <a:r>
              <a:rPr lang="en-US" sz="2800" dirty="0"/>
              <a:t> </a:t>
            </a:r>
            <a:r>
              <a:rPr lang="en-US" sz="2800" dirty="0" err="1"/>
              <a:t>risiko</a:t>
            </a:r>
            <a:r>
              <a:rPr lang="en-US" sz="2800" dirty="0"/>
              <a:t> </a:t>
            </a:r>
            <a:r>
              <a:rPr lang="en-US" sz="2800" dirty="0" err="1"/>
              <a:t>tersebut</a:t>
            </a:r>
            <a:r>
              <a:rPr lang="en-US" sz="2800" dirty="0"/>
              <a:t>, </a:t>
            </a:r>
            <a:r>
              <a:rPr lang="en-US" sz="2800" dirty="0" err="1"/>
              <a:t>perlu</a:t>
            </a:r>
            <a:r>
              <a:rPr lang="en-US" sz="2800" dirty="0"/>
              <a:t> </a:t>
            </a:r>
            <a:r>
              <a:rPr lang="en-US" sz="2800" dirty="0" err="1"/>
              <a:t>adanya</a:t>
            </a:r>
            <a:r>
              <a:rPr lang="en-US" sz="2800" dirty="0"/>
              <a:t> </a:t>
            </a:r>
            <a:r>
              <a:rPr lang="en-US" sz="2800" dirty="0" err="1"/>
              <a:t>pengendalian</a:t>
            </a:r>
            <a:r>
              <a:rPr lang="en-US" sz="2800" dirty="0"/>
              <a:t> </a:t>
            </a:r>
            <a:r>
              <a:rPr lang="en-US" sz="2800" dirty="0" err="1"/>
              <a:t>yaitu</a:t>
            </a:r>
            <a:r>
              <a:rPr lang="en-US" sz="2800" dirty="0"/>
              <a:t> </a:t>
            </a:r>
            <a:r>
              <a:rPr lang="en-US" sz="2800" dirty="0" err="1"/>
              <a:t>dengan</a:t>
            </a:r>
            <a:r>
              <a:rPr lang="en-US" sz="2800" dirty="0"/>
              <a:t> </a:t>
            </a:r>
            <a:r>
              <a:rPr lang="id-ID" sz="2800" dirty="0"/>
              <a:t>melakukan riset pasar untuk memahami kebutuhan dan preferensi konsumen. Serta membangun merek yang kuat dan menawarkan nilai tambah kepada konsumen.</a:t>
            </a:r>
          </a:p>
        </p:txBody>
      </p:sp>
      <p:sp>
        <p:nvSpPr>
          <p:cNvPr id="20" name="Freeform 20"/>
          <p:cNvSpPr/>
          <p:nvPr/>
        </p:nvSpPr>
        <p:spPr>
          <a:xfrm rot="10777134">
            <a:off x="15601760" y="-189689"/>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Freeform 21"/>
          <p:cNvSpPr/>
          <p:nvPr/>
        </p:nvSpPr>
        <p:spPr>
          <a:xfrm rot="10777134">
            <a:off x="14429974" y="-256578"/>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1" name="Group 31"/>
          <p:cNvGrpSpPr/>
          <p:nvPr/>
        </p:nvGrpSpPr>
        <p:grpSpPr>
          <a:xfrm>
            <a:off x="12116898" y="563111"/>
            <a:ext cx="377347" cy="361689"/>
            <a:chOff x="0" y="0"/>
            <a:chExt cx="99383" cy="95260"/>
          </a:xfrm>
        </p:grpSpPr>
        <p:sp>
          <p:nvSpPr>
            <p:cNvPr id="32" name="Freeform 32"/>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33" name="TextBox 33"/>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
        <p:nvSpPr>
          <p:cNvPr id="34" name="Freeform 34"/>
          <p:cNvSpPr/>
          <p:nvPr/>
        </p:nvSpPr>
        <p:spPr>
          <a:xfrm>
            <a:off x="1430557" y="-484362"/>
            <a:ext cx="1405698" cy="1405698"/>
          </a:xfrm>
          <a:custGeom>
            <a:avLst/>
            <a:gdLst/>
            <a:ahLst/>
            <a:cxnLst/>
            <a:rect l="l" t="t" r="r" b="b"/>
            <a:pathLst>
              <a:path w="1405698" h="1405698">
                <a:moveTo>
                  <a:pt x="0" y="0"/>
                </a:moveTo>
                <a:lnTo>
                  <a:pt x="1405699" y="0"/>
                </a:lnTo>
                <a:lnTo>
                  <a:pt x="1405699" y="1405699"/>
                </a:lnTo>
                <a:lnTo>
                  <a:pt x="0" y="14056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TextBox 35"/>
          <p:cNvSpPr txBox="1"/>
          <p:nvPr/>
        </p:nvSpPr>
        <p:spPr>
          <a:xfrm>
            <a:off x="6718872" y="342561"/>
            <a:ext cx="5155054" cy="923330"/>
          </a:xfrm>
          <a:prstGeom prst="rect">
            <a:avLst/>
          </a:prstGeom>
        </p:spPr>
        <p:txBody>
          <a:bodyPr lIns="0" tIns="0" rIns="0" bIns="0" rtlCol="0" anchor="t">
            <a:spAutoFit/>
          </a:bodyPr>
          <a:lstStyle/>
          <a:p>
            <a:pPr algn="ctr">
              <a:lnSpc>
                <a:spcPts val="7209"/>
              </a:lnSpc>
            </a:pPr>
            <a:r>
              <a:rPr lang="en-US" sz="6000" dirty="0">
                <a:solidFill>
                  <a:srgbClr val="373F42"/>
                </a:solidFill>
                <a:latin typeface="Merriweather Sans Bold"/>
              </a:rPr>
              <a:t>KESIMPULAN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5" name="Group 5"/>
          <p:cNvGrpSpPr/>
          <p:nvPr/>
        </p:nvGrpSpPr>
        <p:grpSpPr>
          <a:xfrm>
            <a:off x="16390024" y="-140548"/>
            <a:ext cx="4981848" cy="10908576"/>
            <a:chOff x="0" y="0"/>
            <a:chExt cx="1312092" cy="2873041"/>
          </a:xfrm>
        </p:grpSpPr>
        <p:sp>
          <p:nvSpPr>
            <p:cNvPr id="6" name="Freeform 6"/>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7" name="TextBox 7"/>
            <p:cNvSpPr txBox="1"/>
            <p:nvPr/>
          </p:nvSpPr>
          <p:spPr>
            <a:xfrm>
              <a:off x="0" y="-47625"/>
              <a:ext cx="1312092" cy="2920666"/>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6655615" y="-292948"/>
            <a:ext cx="4563857" cy="10908576"/>
            <a:chOff x="0" y="0"/>
            <a:chExt cx="1202004" cy="2873041"/>
          </a:xfrm>
        </p:grpSpPr>
        <p:sp>
          <p:nvSpPr>
            <p:cNvPr id="9" name="Freeform 9"/>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10" name="TextBox 10"/>
            <p:cNvSpPr txBox="1"/>
            <p:nvPr/>
          </p:nvSpPr>
          <p:spPr>
            <a:xfrm>
              <a:off x="0" y="-47625"/>
              <a:ext cx="1202004" cy="2920666"/>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12300783" y="-473117"/>
            <a:ext cx="2443597" cy="5832801"/>
            <a:chOff x="0" y="0"/>
            <a:chExt cx="643581" cy="1536211"/>
          </a:xfrm>
        </p:grpSpPr>
        <p:sp>
          <p:nvSpPr>
            <p:cNvPr id="12" name="Freeform 12"/>
            <p:cNvSpPr/>
            <p:nvPr/>
          </p:nvSpPr>
          <p:spPr>
            <a:xfrm>
              <a:off x="0" y="0"/>
              <a:ext cx="643581" cy="1536211"/>
            </a:xfrm>
            <a:custGeom>
              <a:avLst/>
              <a:gdLst/>
              <a:ahLst/>
              <a:cxnLst/>
              <a:rect l="l" t="t" r="r" b="b"/>
              <a:pathLst>
                <a:path w="643581" h="1536211">
                  <a:moveTo>
                    <a:pt x="0" y="0"/>
                  </a:moveTo>
                  <a:lnTo>
                    <a:pt x="643581" y="0"/>
                  </a:lnTo>
                  <a:lnTo>
                    <a:pt x="643581" y="1536211"/>
                  </a:lnTo>
                  <a:lnTo>
                    <a:pt x="0" y="1536211"/>
                  </a:lnTo>
                  <a:close/>
                </a:path>
              </a:pathLst>
            </a:custGeom>
            <a:solidFill>
              <a:srgbClr val="768B54"/>
            </a:solidFill>
          </p:spPr>
        </p:sp>
        <p:sp>
          <p:nvSpPr>
            <p:cNvPr id="13" name="TextBox 13"/>
            <p:cNvSpPr txBox="1"/>
            <p:nvPr/>
          </p:nvSpPr>
          <p:spPr>
            <a:xfrm>
              <a:off x="0" y="-47625"/>
              <a:ext cx="643581" cy="1583836"/>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3172820" y="5715405"/>
            <a:ext cx="784442" cy="158141"/>
            <a:chOff x="0" y="0"/>
            <a:chExt cx="206602" cy="41650"/>
          </a:xfrm>
        </p:grpSpPr>
        <p:sp>
          <p:nvSpPr>
            <p:cNvPr id="15" name="Freeform 15"/>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16" name="TextBox 16"/>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12302652" y="5715405"/>
            <a:ext cx="784442" cy="158141"/>
            <a:chOff x="0" y="0"/>
            <a:chExt cx="206602" cy="41650"/>
          </a:xfrm>
        </p:grpSpPr>
        <p:sp>
          <p:nvSpPr>
            <p:cNvPr id="18" name="Freeform 18"/>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9" name="TextBox 19"/>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14042987" y="5715405"/>
            <a:ext cx="784442" cy="158141"/>
            <a:chOff x="0" y="0"/>
            <a:chExt cx="206602" cy="41650"/>
          </a:xfrm>
        </p:grpSpPr>
        <p:sp>
          <p:nvSpPr>
            <p:cNvPr id="21" name="Freeform 21"/>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22" name="TextBox 22"/>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11874501" y="9003305"/>
            <a:ext cx="377347" cy="361689"/>
            <a:chOff x="0" y="0"/>
            <a:chExt cx="99383" cy="95260"/>
          </a:xfrm>
        </p:grpSpPr>
        <p:sp>
          <p:nvSpPr>
            <p:cNvPr id="24" name="Freeform 24"/>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25" name="TextBox 25"/>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
        <p:nvSpPr>
          <p:cNvPr id="26" name="TextBox 26"/>
          <p:cNvSpPr txBox="1"/>
          <p:nvPr/>
        </p:nvSpPr>
        <p:spPr>
          <a:xfrm>
            <a:off x="11838128" y="6286500"/>
            <a:ext cx="3453826" cy="926857"/>
          </a:xfrm>
          <a:prstGeom prst="rect">
            <a:avLst/>
          </a:prstGeom>
        </p:spPr>
        <p:txBody>
          <a:bodyPr wrap="square" lIns="0" tIns="0" rIns="0" bIns="0" rtlCol="0" anchor="t">
            <a:spAutoFit/>
          </a:bodyPr>
          <a:lstStyle/>
          <a:p>
            <a:pPr algn="ctr">
              <a:lnSpc>
                <a:spcPts val="7209"/>
              </a:lnSpc>
            </a:pPr>
            <a:r>
              <a:rPr lang="en-US" sz="6999" dirty="0">
                <a:solidFill>
                  <a:srgbClr val="373F42"/>
                </a:solidFill>
                <a:latin typeface="Merriweather Sans Bold"/>
              </a:rPr>
              <a:t>SARAN</a:t>
            </a:r>
          </a:p>
        </p:txBody>
      </p:sp>
      <p:grpSp>
        <p:nvGrpSpPr>
          <p:cNvPr id="28" name="Group 28"/>
          <p:cNvGrpSpPr/>
          <p:nvPr/>
        </p:nvGrpSpPr>
        <p:grpSpPr>
          <a:xfrm rot="10799660">
            <a:off x="9652247" y="1028728"/>
            <a:ext cx="568543" cy="587648"/>
            <a:chOff x="0" y="0"/>
            <a:chExt cx="149740" cy="154771"/>
          </a:xfrm>
        </p:grpSpPr>
        <p:sp>
          <p:nvSpPr>
            <p:cNvPr id="29" name="Freeform 29"/>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0" name="TextBox 30"/>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rot="10799660">
            <a:off x="9936575" y="1774029"/>
            <a:ext cx="284271" cy="237708"/>
            <a:chOff x="0" y="0"/>
            <a:chExt cx="74870" cy="62606"/>
          </a:xfrm>
        </p:grpSpPr>
        <p:sp>
          <p:nvSpPr>
            <p:cNvPr id="32" name="Freeform 3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3" name="TextBox 3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4" name="Group 34"/>
          <p:cNvGrpSpPr/>
          <p:nvPr/>
        </p:nvGrpSpPr>
        <p:grpSpPr>
          <a:xfrm rot="10799660">
            <a:off x="9224037" y="1028784"/>
            <a:ext cx="284271" cy="237708"/>
            <a:chOff x="0" y="0"/>
            <a:chExt cx="74870" cy="62606"/>
          </a:xfrm>
        </p:grpSpPr>
        <p:sp>
          <p:nvSpPr>
            <p:cNvPr id="35" name="Freeform 3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6" name="TextBox 3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sp>
        <p:nvSpPr>
          <p:cNvPr id="37" name="Freeform 37"/>
          <p:cNvSpPr/>
          <p:nvPr/>
        </p:nvSpPr>
        <p:spPr>
          <a:xfrm>
            <a:off x="12536341" y="2958496"/>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8" name="TextBox 38"/>
          <p:cNvSpPr txBox="1"/>
          <p:nvPr/>
        </p:nvSpPr>
        <p:spPr>
          <a:xfrm>
            <a:off x="657690" y="2171700"/>
            <a:ext cx="10861795" cy="7755969"/>
          </a:xfrm>
          <a:prstGeom prst="rect">
            <a:avLst/>
          </a:prstGeom>
        </p:spPr>
        <p:txBody>
          <a:bodyPr wrap="square" lIns="0" tIns="0" rIns="0" bIns="0" rtlCol="0" anchor="t">
            <a:spAutoFit/>
          </a:bodyPr>
          <a:lstStyle/>
          <a:p>
            <a:pPr algn="just"/>
            <a:r>
              <a:rPr lang="en-US" sz="2800" dirty="0" err="1"/>
              <a:t>Adapun</a:t>
            </a:r>
            <a:r>
              <a:rPr lang="en-US" sz="2800" dirty="0"/>
              <a:t> saran </a:t>
            </a:r>
            <a:r>
              <a:rPr lang="en-US" sz="2800" dirty="0" err="1"/>
              <a:t>pada</a:t>
            </a:r>
            <a:r>
              <a:rPr lang="en-US" sz="2800" dirty="0"/>
              <a:t> </a:t>
            </a:r>
            <a:r>
              <a:rPr lang="en-US" sz="2800" dirty="0" err="1"/>
              <a:t>bisnis</a:t>
            </a:r>
            <a:r>
              <a:rPr lang="en-US" sz="2800" dirty="0"/>
              <a:t> </a:t>
            </a:r>
            <a:r>
              <a:rPr lang="en-US" sz="2800" dirty="0" err="1"/>
              <a:t>ini</a:t>
            </a:r>
            <a:r>
              <a:rPr lang="en-US" sz="2800" dirty="0"/>
              <a:t> </a:t>
            </a:r>
            <a:r>
              <a:rPr lang="en-US" sz="2800" dirty="0" err="1"/>
              <a:t>mencakup</a:t>
            </a:r>
            <a:r>
              <a:rPr lang="en-US" sz="2800" dirty="0"/>
              <a:t> </a:t>
            </a:r>
            <a:r>
              <a:rPr lang="en-US" sz="2800" dirty="0" err="1"/>
              <a:t>pada</a:t>
            </a:r>
            <a:r>
              <a:rPr lang="en-US" sz="2800" dirty="0"/>
              <a:t> </a:t>
            </a:r>
            <a:r>
              <a:rPr lang="en-US" sz="2800" dirty="0" err="1"/>
              <a:t>aspek</a:t>
            </a:r>
            <a:r>
              <a:rPr lang="en-US" sz="2800" dirty="0"/>
              <a:t> </a:t>
            </a:r>
            <a:r>
              <a:rPr lang="en-US" sz="2800" dirty="0" err="1"/>
              <a:t>pasar</a:t>
            </a:r>
            <a:r>
              <a:rPr lang="en-US" sz="2800" dirty="0"/>
              <a:t> </a:t>
            </a:r>
            <a:r>
              <a:rPr lang="en-US" sz="2800" dirty="0" err="1"/>
              <a:t>dan</a:t>
            </a:r>
            <a:r>
              <a:rPr lang="en-US" sz="2800" dirty="0"/>
              <a:t> </a:t>
            </a:r>
            <a:r>
              <a:rPr lang="en-US" sz="2800" dirty="0" err="1"/>
              <a:t>aspek</a:t>
            </a:r>
            <a:r>
              <a:rPr lang="en-US" sz="2800" dirty="0"/>
              <a:t> legal, </a:t>
            </a:r>
            <a:r>
              <a:rPr lang="en-US" sz="2800" dirty="0" err="1"/>
              <a:t>yaitu</a:t>
            </a:r>
            <a:r>
              <a:rPr lang="en-US" sz="2800" dirty="0"/>
              <a:t> </a:t>
            </a:r>
            <a:r>
              <a:rPr lang="en-US" sz="2800" dirty="0" err="1"/>
              <a:t>sebegai</a:t>
            </a:r>
            <a:r>
              <a:rPr lang="en-US" sz="2800" dirty="0"/>
              <a:t> </a:t>
            </a:r>
            <a:r>
              <a:rPr lang="en-US" sz="2800" dirty="0" err="1"/>
              <a:t>berikut</a:t>
            </a:r>
            <a:r>
              <a:rPr lang="en-US" sz="2800" dirty="0"/>
              <a:t> :</a:t>
            </a:r>
          </a:p>
          <a:p>
            <a:pPr algn="just"/>
            <a:endParaRPr lang="id-ID" sz="2800" dirty="0"/>
          </a:p>
          <a:p>
            <a:pPr marL="457200" lvl="0" indent="-457200" algn="just">
              <a:buFont typeface="Arial" panose="020B0604020202020204" pitchFamily="34" charset="0"/>
              <a:buChar char="•"/>
            </a:pPr>
            <a:r>
              <a:rPr lang="en-US" sz="2800" b="1" dirty="0" err="1"/>
              <a:t>Aspek</a:t>
            </a:r>
            <a:r>
              <a:rPr lang="en-US" sz="2800" b="1" dirty="0"/>
              <a:t> </a:t>
            </a:r>
            <a:r>
              <a:rPr lang="en-US" sz="2800" b="1" dirty="0" err="1"/>
              <a:t>Pasar</a:t>
            </a:r>
            <a:r>
              <a:rPr lang="en-US" sz="2800" dirty="0"/>
              <a:t> </a:t>
            </a:r>
            <a:r>
              <a:rPr lang="en-US" sz="2800" dirty="0" smtClean="0"/>
              <a:t>: </a:t>
            </a:r>
            <a:r>
              <a:rPr lang="en-US" sz="2800" dirty="0" err="1" smtClean="0"/>
              <a:t>Pasar</a:t>
            </a:r>
            <a:r>
              <a:rPr lang="en-US" sz="2800" dirty="0" smtClean="0"/>
              <a:t> yang </a:t>
            </a:r>
            <a:r>
              <a:rPr lang="en-US" sz="2800" dirty="0" err="1" smtClean="0"/>
              <a:t>dikelola</a:t>
            </a:r>
            <a:r>
              <a:rPr lang="en-US" sz="2800" dirty="0" smtClean="0"/>
              <a:t> </a:t>
            </a:r>
            <a:r>
              <a:rPr lang="en-US" sz="2800" dirty="0" err="1" smtClean="0"/>
              <a:t>oleh</a:t>
            </a:r>
            <a:r>
              <a:rPr lang="en-US" sz="2800" dirty="0" smtClean="0"/>
              <a:t> PT Eco Green </a:t>
            </a:r>
            <a:r>
              <a:rPr lang="en-US" sz="2800" dirty="0" err="1" smtClean="0"/>
              <a:t>masih</a:t>
            </a:r>
            <a:r>
              <a:rPr lang="en-US" sz="2800" dirty="0" smtClean="0"/>
              <a:t> </a:t>
            </a:r>
            <a:r>
              <a:rPr lang="en-US" sz="2800" dirty="0" err="1" smtClean="0"/>
              <a:t>terbatas</a:t>
            </a:r>
            <a:r>
              <a:rPr lang="en-US" sz="2800" dirty="0" smtClean="0"/>
              <a:t>, </a:t>
            </a:r>
            <a:r>
              <a:rPr lang="en-US" sz="2800" dirty="0" err="1" smtClean="0"/>
              <a:t>sehingga</a:t>
            </a:r>
            <a:r>
              <a:rPr lang="en-US" sz="2800" dirty="0" smtClean="0"/>
              <a:t> </a:t>
            </a:r>
            <a:r>
              <a:rPr lang="en-US" sz="2800" dirty="0" err="1" smtClean="0"/>
              <a:t>perlu</a:t>
            </a:r>
            <a:r>
              <a:rPr lang="en-US" sz="2800" dirty="0" smtClean="0"/>
              <a:t> </a:t>
            </a:r>
            <a:r>
              <a:rPr lang="en-US" sz="2800" dirty="0" err="1" smtClean="0"/>
              <a:t>adanya</a:t>
            </a:r>
            <a:r>
              <a:rPr lang="en-US" sz="2800" dirty="0" smtClean="0"/>
              <a:t> </a:t>
            </a:r>
            <a:r>
              <a:rPr lang="en-US" sz="2800" dirty="0" err="1" smtClean="0"/>
              <a:t>pengumpulan</a:t>
            </a:r>
            <a:r>
              <a:rPr lang="en-US" sz="2800" dirty="0" smtClean="0"/>
              <a:t> data </a:t>
            </a:r>
            <a:r>
              <a:rPr lang="en-US" sz="2800" dirty="0" err="1" smtClean="0"/>
              <a:t>lebih</a:t>
            </a:r>
            <a:r>
              <a:rPr lang="en-US" sz="2800" dirty="0" smtClean="0"/>
              <a:t> </a:t>
            </a:r>
            <a:r>
              <a:rPr lang="en-US" sz="2800" dirty="0" err="1" smtClean="0"/>
              <a:t>rinci</a:t>
            </a:r>
            <a:r>
              <a:rPr lang="en-US" sz="2800" dirty="0" smtClean="0"/>
              <a:t> </a:t>
            </a:r>
            <a:r>
              <a:rPr lang="en-US" sz="2800" dirty="0" err="1" smtClean="0"/>
              <a:t>terkait</a:t>
            </a:r>
            <a:r>
              <a:rPr lang="en-US" sz="2800" dirty="0" smtClean="0"/>
              <a:t> </a:t>
            </a:r>
            <a:r>
              <a:rPr lang="en-US" sz="2800" dirty="0" err="1" smtClean="0"/>
              <a:t>permintaan</a:t>
            </a:r>
            <a:r>
              <a:rPr lang="en-US" sz="2800" dirty="0" smtClean="0"/>
              <a:t> </a:t>
            </a:r>
            <a:r>
              <a:rPr lang="en-US" sz="2800" dirty="0" err="1" smtClean="0"/>
              <a:t>pasar</a:t>
            </a:r>
            <a:r>
              <a:rPr lang="en-US" sz="2800" dirty="0" smtClean="0"/>
              <a:t> di </a:t>
            </a:r>
            <a:r>
              <a:rPr lang="en-US" sz="2800" dirty="0" err="1" smtClean="0"/>
              <a:t>wilayah</a:t>
            </a:r>
            <a:r>
              <a:rPr lang="en-US" sz="2800" dirty="0" smtClean="0"/>
              <a:t> </a:t>
            </a:r>
            <a:r>
              <a:rPr lang="en-US" sz="2800" dirty="0" err="1" smtClean="0"/>
              <a:t>Lhokseumawe</a:t>
            </a:r>
            <a:r>
              <a:rPr lang="en-US" sz="2800" dirty="0" smtClean="0"/>
              <a:t>, </a:t>
            </a:r>
            <a:r>
              <a:rPr lang="en-US" sz="2800" dirty="0" err="1" smtClean="0"/>
              <a:t>Samalanga</a:t>
            </a:r>
            <a:r>
              <a:rPr lang="en-US" sz="2800" dirty="0" smtClean="0"/>
              <a:t>, Banda Aceh </a:t>
            </a:r>
            <a:r>
              <a:rPr lang="en-US" sz="2800" dirty="0" err="1" smtClean="0"/>
              <a:t>dan</a:t>
            </a:r>
            <a:r>
              <a:rPr lang="en-US" sz="2800" dirty="0" smtClean="0"/>
              <a:t> </a:t>
            </a:r>
            <a:r>
              <a:rPr lang="en-US" sz="2800" dirty="0" err="1" smtClean="0"/>
              <a:t>daerah</a:t>
            </a:r>
            <a:r>
              <a:rPr lang="en-US" sz="2800" dirty="0" smtClean="0"/>
              <a:t> </a:t>
            </a:r>
            <a:r>
              <a:rPr lang="en-US" sz="2800" dirty="0" err="1" smtClean="0"/>
              <a:t>daerah</a:t>
            </a:r>
            <a:r>
              <a:rPr lang="en-US" sz="2800" dirty="0" smtClean="0"/>
              <a:t> yang </a:t>
            </a:r>
            <a:r>
              <a:rPr lang="en-US" sz="2800" dirty="0" err="1" smtClean="0"/>
              <a:t>menjadi</a:t>
            </a:r>
            <a:r>
              <a:rPr lang="en-US" sz="2800" dirty="0" smtClean="0"/>
              <a:t> </a:t>
            </a:r>
            <a:r>
              <a:rPr lang="en-US" sz="2800" dirty="0" err="1" smtClean="0"/>
              <a:t>potensi</a:t>
            </a:r>
            <a:r>
              <a:rPr lang="en-US" sz="2800" dirty="0" smtClean="0"/>
              <a:t> target </a:t>
            </a:r>
            <a:r>
              <a:rPr lang="en-US" sz="2800" dirty="0" err="1" smtClean="0"/>
              <a:t>pasar</a:t>
            </a:r>
            <a:r>
              <a:rPr lang="en-US" sz="2800" dirty="0"/>
              <a:t> </a:t>
            </a:r>
            <a:r>
              <a:rPr lang="en-US" sz="2800" dirty="0" smtClean="0"/>
              <a:t>agar</a:t>
            </a:r>
            <a:r>
              <a:rPr lang="en-US" sz="2800" dirty="0" smtClean="0"/>
              <a:t> </a:t>
            </a:r>
            <a:r>
              <a:rPr lang="en-US" sz="2800" dirty="0" err="1" smtClean="0"/>
              <a:t>dapat</a:t>
            </a:r>
            <a:r>
              <a:rPr lang="en-US" sz="2800" dirty="0" smtClean="0"/>
              <a:t> </a:t>
            </a:r>
            <a:r>
              <a:rPr lang="en-US" sz="2800" dirty="0" err="1" smtClean="0"/>
              <a:t>menjaga</a:t>
            </a:r>
            <a:r>
              <a:rPr lang="en-US" sz="2800" dirty="0" smtClean="0"/>
              <a:t> </a:t>
            </a:r>
            <a:r>
              <a:rPr lang="en-US" sz="2800" dirty="0" err="1" smtClean="0"/>
              <a:t>kestabilan</a:t>
            </a:r>
            <a:r>
              <a:rPr lang="en-US" sz="2800" dirty="0" smtClean="0"/>
              <a:t> </a:t>
            </a:r>
            <a:r>
              <a:rPr lang="en-US" sz="2800" dirty="0" err="1" smtClean="0"/>
              <a:t>produksi</a:t>
            </a:r>
            <a:r>
              <a:rPr lang="en-US" sz="2800" dirty="0" smtClean="0"/>
              <a:t> </a:t>
            </a:r>
            <a:r>
              <a:rPr lang="en-US" sz="2800" dirty="0" err="1" smtClean="0"/>
              <a:t>selada</a:t>
            </a:r>
            <a:r>
              <a:rPr lang="en-US" sz="2800" dirty="0" smtClean="0"/>
              <a:t> </a:t>
            </a:r>
            <a:r>
              <a:rPr lang="en-US" sz="2800" dirty="0" err="1" smtClean="0"/>
              <a:t>hidroponik</a:t>
            </a:r>
            <a:r>
              <a:rPr lang="en-US" sz="2800" dirty="0" smtClean="0"/>
              <a:t>.</a:t>
            </a:r>
          </a:p>
          <a:p>
            <a:pPr marL="457200" lvl="0" indent="-457200" algn="just">
              <a:buFont typeface="Arial" panose="020B0604020202020204" pitchFamily="34" charset="0"/>
              <a:buChar char="•"/>
            </a:pPr>
            <a:endParaRPr lang="id-ID" sz="2800" dirty="0"/>
          </a:p>
          <a:p>
            <a:pPr marL="457200" lvl="0" indent="-457200" algn="just">
              <a:buFont typeface="Arial" panose="020B0604020202020204" pitchFamily="34" charset="0"/>
              <a:buChar char="•"/>
            </a:pPr>
            <a:r>
              <a:rPr lang="en-US" sz="2800" b="1" dirty="0" err="1"/>
              <a:t>Aspek</a:t>
            </a:r>
            <a:r>
              <a:rPr lang="en-US" sz="2800" b="1" dirty="0"/>
              <a:t> Legal</a:t>
            </a:r>
            <a:r>
              <a:rPr lang="en-US" sz="2800" dirty="0"/>
              <a:t> : </a:t>
            </a:r>
            <a:r>
              <a:rPr lang="en-US" sz="2800" dirty="0" err="1"/>
              <a:t>Pada</a:t>
            </a:r>
            <a:r>
              <a:rPr lang="en-US" sz="2800" dirty="0"/>
              <a:t> </a:t>
            </a:r>
            <a:r>
              <a:rPr lang="en-US" sz="2800" dirty="0" err="1"/>
              <a:t>bisnis</a:t>
            </a:r>
            <a:r>
              <a:rPr lang="en-US" sz="2800" dirty="0"/>
              <a:t> </a:t>
            </a:r>
            <a:r>
              <a:rPr lang="en-US" sz="2800" dirty="0" err="1"/>
              <a:t>ini</a:t>
            </a:r>
            <a:r>
              <a:rPr lang="en-US" sz="2800" dirty="0"/>
              <a:t>, </a:t>
            </a:r>
            <a:r>
              <a:rPr lang="en-US" sz="2800" dirty="0" err="1"/>
              <a:t>ada</a:t>
            </a:r>
            <a:r>
              <a:rPr lang="en-US" sz="2800" dirty="0"/>
              <a:t> </a:t>
            </a:r>
            <a:r>
              <a:rPr lang="en-US" sz="2800" dirty="0" err="1"/>
              <a:t>beberapa</a:t>
            </a:r>
            <a:r>
              <a:rPr lang="en-US" sz="2800" dirty="0"/>
              <a:t> </a:t>
            </a:r>
            <a:r>
              <a:rPr lang="en-US" sz="2800" dirty="0" err="1"/>
              <a:t>hal</a:t>
            </a:r>
            <a:r>
              <a:rPr lang="en-US" sz="2800" dirty="0"/>
              <a:t> yang </a:t>
            </a:r>
            <a:r>
              <a:rPr lang="en-US" sz="2800" dirty="0" err="1"/>
              <a:t>perlu</a:t>
            </a:r>
            <a:r>
              <a:rPr lang="en-US" sz="2800" dirty="0"/>
              <a:t> </a:t>
            </a:r>
            <a:r>
              <a:rPr lang="en-US" sz="2800" dirty="0" err="1"/>
              <a:t>diperhatikan</a:t>
            </a:r>
            <a:r>
              <a:rPr lang="en-US" sz="2800" dirty="0"/>
              <a:t> agar </a:t>
            </a:r>
            <a:r>
              <a:rPr lang="en-US" sz="2800" dirty="0" err="1"/>
              <a:t>bisnis</a:t>
            </a:r>
            <a:r>
              <a:rPr lang="en-US" sz="2800" dirty="0"/>
              <a:t> </a:t>
            </a:r>
            <a:r>
              <a:rPr lang="en-US" sz="2800" dirty="0" err="1"/>
              <a:t>dapat</a:t>
            </a:r>
            <a:r>
              <a:rPr lang="en-US" sz="2800" dirty="0"/>
              <a:t> </a:t>
            </a:r>
            <a:r>
              <a:rPr lang="en-US" sz="2800" dirty="0" err="1"/>
              <a:t>berjalan</a:t>
            </a:r>
            <a:r>
              <a:rPr lang="en-US" sz="2800" dirty="0"/>
              <a:t> </a:t>
            </a:r>
            <a:r>
              <a:rPr lang="en-US" sz="2800" dirty="0" err="1"/>
              <a:t>sesuai</a:t>
            </a:r>
            <a:r>
              <a:rPr lang="en-US" sz="2800" dirty="0"/>
              <a:t> </a:t>
            </a:r>
            <a:r>
              <a:rPr lang="en-US" sz="2800" dirty="0" err="1"/>
              <a:t>dengan</a:t>
            </a:r>
            <a:r>
              <a:rPr lang="en-US" sz="2800" dirty="0"/>
              <a:t> </a:t>
            </a:r>
            <a:r>
              <a:rPr lang="en-US" sz="2800" dirty="0" err="1"/>
              <a:t>hukum</a:t>
            </a:r>
            <a:r>
              <a:rPr lang="en-US" sz="2800" dirty="0"/>
              <a:t> yang </a:t>
            </a:r>
            <a:r>
              <a:rPr lang="en-US" sz="2800" dirty="0" err="1"/>
              <a:t>berlaku</a:t>
            </a:r>
            <a:r>
              <a:rPr lang="en-US" sz="2800" dirty="0"/>
              <a:t> </a:t>
            </a:r>
            <a:r>
              <a:rPr lang="en-US" sz="2800" dirty="0" err="1"/>
              <a:t>yaitu</a:t>
            </a:r>
            <a:r>
              <a:rPr lang="en-US" sz="2800" dirty="0"/>
              <a:t> </a:t>
            </a:r>
            <a:r>
              <a:rPr lang="en-US" sz="2800" dirty="0" err="1"/>
              <a:t>dengan</a:t>
            </a:r>
            <a:r>
              <a:rPr lang="en-US" sz="2800" dirty="0"/>
              <a:t>  </a:t>
            </a:r>
            <a:r>
              <a:rPr lang="en-US" sz="2800" dirty="0" err="1"/>
              <a:t>mempertimbangkan</a:t>
            </a:r>
            <a:r>
              <a:rPr lang="en-US" sz="2800" dirty="0"/>
              <a:t> masa KSO </a:t>
            </a:r>
            <a:r>
              <a:rPr lang="en-US" sz="2800" dirty="0" err="1"/>
              <a:t>selama</a:t>
            </a:r>
            <a:r>
              <a:rPr lang="en-US" sz="2800" dirty="0"/>
              <a:t> 5 </a:t>
            </a:r>
            <a:r>
              <a:rPr lang="en-US" sz="2800" dirty="0" err="1"/>
              <a:t>tahun</a:t>
            </a:r>
            <a:r>
              <a:rPr lang="en-US" sz="2800" dirty="0"/>
              <a:t> </a:t>
            </a:r>
            <a:r>
              <a:rPr lang="en-US" sz="2800" dirty="0" err="1"/>
              <a:t>karena</a:t>
            </a:r>
            <a:r>
              <a:rPr lang="en-US" sz="2800" dirty="0"/>
              <a:t> </a:t>
            </a:r>
            <a:r>
              <a:rPr lang="en-US" sz="2800" dirty="0" err="1"/>
              <a:t>adanya</a:t>
            </a:r>
            <a:r>
              <a:rPr lang="en-US" sz="2800" dirty="0"/>
              <a:t> </a:t>
            </a:r>
            <a:r>
              <a:rPr lang="en-US" sz="2800" dirty="0" err="1"/>
              <a:t>pembangunan</a:t>
            </a:r>
            <a:r>
              <a:rPr lang="en-US" sz="2800" dirty="0"/>
              <a:t> </a:t>
            </a:r>
            <a:r>
              <a:rPr lang="en-US" sz="2800" dirty="0" err="1"/>
              <a:t>infrasrukutur</a:t>
            </a:r>
            <a:r>
              <a:rPr lang="en-US" sz="2800" dirty="0"/>
              <a:t>, </a:t>
            </a:r>
            <a:r>
              <a:rPr lang="en-US" sz="2800" dirty="0" err="1"/>
              <a:t>memperhatikan</a:t>
            </a:r>
            <a:r>
              <a:rPr lang="en-US" sz="2800" dirty="0"/>
              <a:t> </a:t>
            </a:r>
            <a:r>
              <a:rPr lang="en-US" sz="2800" dirty="0" err="1"/>
              <a:t>kelengkapan</a:t>
            </a:r>
            <a:r>
              <a:rPr lang="en-US" sz="2800" dirty="0"/>
              <a:t> </a:t>
            </a:r>
            <a:r>
              <a:rPr lang="en-US" sz="2800" dirty="0" err="1"/>
              <a:t>legalitas</a:t>
            </a:r>
            <a:r>
              <a:rPr lang="en-US" sz="2800" dirty="0"/>
              <a:t> </a:t>
            </a:r>
            <a:r>
              <a:rPr lang="en-US" sz="2800" dirty="0" err="1"/>
              <a:t>seperti</a:t>
            </a:r>
            <a:r>
              <a:rPr lang="en-US" sz="2800" dirty="0"/>
              <a:t> </a:t>
            </a:r>
            <a:r>
              <a:rPr lang="en-US" sz="2800" dirty="0" err="1"/>
              <a:t>sertifikat</a:t>
            </a:r>
            <a:r>
              <a:rPr lang="en-US" sz="2800" dirty="0"/>
              <a:t> </a:t>
            </a:r>
            <a:r>
              <a:rPr lang="en-US" sz="2800" dirty="0" err="1"/>
              <a:t>lahan</a:t>
            </a:r>
            <a:r>
              <a:rPr lang="en-US" sz="2800" dirty="0"/>
              <a:t> yang </a:t>
            </a:r>
            <a:r>
              <a:rPr lang="en-US" sz="2800" dirty="0" err="1"/>
              <a:t>akan</a:t>
            </a:r>
            <a:r>
              <a:rPr lang="en-US" sz="2800" dirty="0"/>
              <a:t> </a:t>
            </a:r>
            <a:r>
              <a:rPr lang="en-US" sz="2800" dirty="0" err="1"/>
              <a:t>dipakai</a:t>
            </a:r>
            <a:r>
              <a:rPr lang="en-US" sz="2800" dirty="0"/>
              <a:t>, </a:t>
            </a:r>
            <a:r>
              <a:rPr lang="en-US" sz="2800" dirty="0" err="1"/>
              <a:t>dan</a:t>
            </a:r>
            <a:r>
              <a:rPr lang="en-US" sz="2800" dirty="0"/>
              <a:t> </a:t>
            </a:r>
            <a:r>
              <a:rPr lang="en-US" sz="2800" dirty="0" err="1"/>
              <a:t>perizinan</a:t>
            </a:r>
            <a:r>
              <a:rPr lang="en-US" sz="2800" dirty="0"/>
              <a:t> </a:t>
            </a:r>
            <a:r>
              <a:rPr lang="en-US" sz="2800" dirty="0" err="1"/>
              <a:t>lainnya</a:t>
            </a:r>
            <a:r>
              <a:rPr lang="en-US" sz="2800" dirty="0"/>
              <a:t> </a:t>
            </a:r>
            <a:r>
              <a:rPr lang="en-US" sz="2800" dirty="0" err="1"/>
              <a:t>dalam</a:t>
            </a:r>
            <a:r>
              <a:rPr lang="en-US" sz="2800" dirty="0"/>
              <a:t> </a:t>
            </a:r>
            <a:r>
              <a:rPr lang="en-US" sz="2800" dirty="0" err="1"/>
              <a:t>melakukan</a:t>
            </a:r>
            <a:r>
              <a:rPr lang="en-US" sz="2800" dirty="0"/>
              <a:t> </a:t>
            </a:r>
            <a:r>
              <a:rPr lang="en-US" sz="2800" dirty="0" err="1"/>
              <a:t>pembangunan</a:t>
            </a:r>
            <a:r>
              <a:rPr lang="en-US" sz="2800" dirty="0" smtClean="0"/>
              <a:t>.</a:t>
            </a:r>
          </a:p>
          <a:p>
            <a:pPr marL="457200" lvl="0" indent="-457200" algn="just">
              <a:buFont typeface="Arial" panose="020B0604020202020204" pitchFamily="34" charset="0"/>
              <a:buChar char="•"/>
            </a:pPr>
            <a:endParaRPr lang="id-ID" sz="2800" dirty="0"/>
          </a:p>
          <a:p>
            <a:pPr marL="457200" lvl="0" indent="-457200">
              <a:buFont typeface="Arial" panose="020B0604020202020204" pitchFamily="34" charset="0"/>
              <a:buChar char="•"/>
            </a:pPr>
            <a:r>
              <a:rPr lang="en-US" sz="2800" dirty="0" err="1"/>
              <a:t>Pada</a:t>
            </a:r>
            <a:r>
              <a:rPr lang="en-US" sz="2800" dirty="0"/>
              <a:t> </a:t>
            </a:r>
            <a:r>
              <a:rPr lang="en-US" sz="2800" dirty="0" err="1"/>
              <a:t>bisnis</a:t>
            </a:r>
            <a:r>
              <a:rPr lang="en-US" sz="2800" dirty="0"/>
              <a:t> yang </a:t>
            </a:r>
            <a:r>
              <a:rPr lang="en-US" sz="2800" dirty="0" err="1"/>
              <a:t>akan</a:t>
            </a:r>
            <a:r>
              <a:rPr lang="en-US" sz="2800" dirty="0"/>
              <a:t> </a:t>
            </a:r>
            <a:r>
              <a:rPr lang="en-US" sz="2800" dirty="0" err="1"/>
              <a:t>dijalankan</a:t>
            </a:r>
            <a:r>
              <a:rPr lang="en-US" sz="2800" dirty="0"/>
              <a:t>, </a:t>
            </a:r>
            <a:r>
              <a:rPr lang="en-US" sz="2800" dirty="0" err="1"/>
              <a:t>kerjasama</a:t>
            </a:r>
            <a:r>
              <a:rPr lang="en-US" sz="2800" dirty="0"/>
              <a:t> </a:t>
            </a:r>
            <a:r>
              <a:rPr lang="en-US" sz="2800" dirty="0" err="1"/>
              <a:t>hanya</a:t>
            </a:r>
            <a:r>
              <a:rPr lang="en-US" sz="2800" dirty="0"/>
              <a:t> </a:t>
            </a:r>
            <a:r>
              <a:rPr lang="en-US" sz="2800" dirty="0" err="1"/>
              <a:t>akan</a:t>
            </a:r>
            <a:r>
              <a:rPr lang="en-US" sz="2800" dirty="0"/>
              <a:t> </a:t>
            </a:r>
            <a:r>
              <a:rPr lang="en-US" sz="2800" dirty="0" err="1"/>
              <a:t>dapat</a:t>
            </a:r>
            <a:r>
              <a:rPr lang="en-US" sz="2800" dirty="0"/>
              <a:t> </a:t>
            </a:r>
            <a:r>
              <a:rPr lang="en-US" sz="2800" dirty="0" err="1"/>
              <a:t>dilakukan</a:t>
            </a:r>
            <a:r>
              <a:rPr lang="en-US" sz="2800" dirty="0"/>
              <a:t> </a:t>
            </a:r>
            <a:r>
              <a:rPr lang="en-US" sz="2800" dirty="0" err="1"/>
              <a:t>jika</a:t>
            </a:r>
            <a:r>
              <a:rPr lang="en-US" sz="2800" dirty="0"/>
              <a:t> </a:t>
            </a:r>
            <a:r>
              <a:rPr lang="en-US" sz="2800" dirty="0" err="1"/>
              <a:t>kajian</a:t>
            </a:r>
            <a:r>
              <a:rPr lang="en-US" sz="2800" dirty="0"/>
              <a:t> </a:t>
            </a:r>
            <a:r>
              <a:rPr lang="en-US" sz="2800" dirty="0" err="1"/>
              <a:t>dari</a:t>
            </a:r>
            <a:r>
              <a:rPr lang="en-US" sz="2800" dirty="0"/>
              <a:t> </a:t>
            </a:r>
            <a:r>
              <a:rPr lang="en-US" sz="2800" dirty="0" err="1"/>
              <a:t>studi</a:t>
            </a:r>
            <a:r>
              <a:rPr lang="en-US" sz="2800" dirty="0"/>
              <a:t> </a:t>
            </a:r>
            <a:r>
              <a:rPr lang="en-US" sz="2800" dirty="0" err="1"/>
              <a:t>kelayakan</a:t>
            </a:r>
            <a:r>
              <a:rPr lang="en-US" sz="2800" dirty="0"/>
              <a:t> </a:t>
            </a:r>
            <a:r>
              <a:rPr lang="en-US" sz="2800" dirty="0" err="1"/>
              <a:t>telah</a:t>
            </a:r>
            <a:r>
              <a:rPr lang="en-US" sz="2800" dirty="0"/>
              <a:t> </a:t>
            </a:r>
            <a:r>
              <a:rPr lang="en-US" sz="2800" dirty="0" err="1"/>
              <a:t>keluar</a:t>
            </a:r>
            <a:r>
              <a:rPr lang="en-US" sz="2800" dirty="0" smtClean="0"/>
              <a:t>.</a:t>
            </a:r>
            <a:r>
              <a:rPr lang="en-US" sz="2800" dirty="0"/>
              <a:t> </a:t>
            </a:r>
            <a:endParaRPr lang="en-US" sz="2499" dirty="0">
              <a:solidFill>
                <a:srgbClr val="000000"/>
              </a:solidFill>
              <a:latin typeface="DM Sans"/>
            </a:endParaRPr>
          </a:p>
        </p:txBody>
      </p:sp>
      <p:sp>
        <p:nvSpPr>
          <p:cNvPr id="40" name="Freeform 40"/>
          <p:cNvSpPr/>
          <p:nvPr/>
        </p:nvSpPr>
        <p:spPr>
          <a:xfrm rot="5400000">
            <a:off x="-1640651" y="264014"/>
            <a:ext cx="4379313" cy="3985175"/>
          </a:xfrm>
          <a:custGeom>
            <a:avLst/>
            <a:gdLst/>
            <a:ahLst/>
            <a:cxnLst/>
            <a:rect l="l" t="t" r="r" b="b"/>
            <a:pathLst>
              <a:path w="4379313" h="3985175">
                <a:moveTo>
                  <a:pt x="0" y="0"/>
                </a:moveTo>
                <a:lnTo>
                  <a:pt x="4379312" y="0"/>
                </a:lnTo>
                <a:lnTo>
                  <a:pt x="4379312" y="3985175"/>
                </a:lnTo>
                <a:lnTo>
                  <a:pt x="0" y="39851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1" name="Freeform 41"/>
          <p:cNvSpPr/>
          <p:nvPr/>
        </p:nvSpPr>
        <p:spPr>
          <a:xfrm flipV="1">
            <a:off x="-3694113" y="-991230"/>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6" name="Freeform 46"/>
          <p:cNvSpPr/>
          <p:nvPr/>
        </p:nvSpPr>
        <p:spPr>
          <a:xfrm rot="-5400000">
            <a:off x="14367286" y="6225978"/>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7" name="Freeform 47"/>
          <p:cNvSpPr/>
          <p:nvPr/>
        </p:nvSpPr>
        <p:spPr>
          <a:xfrm rot="-5400000">
            <a:off x="14422812" y="7278821"/>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77178" y="3230078"/>
            <a:ext cx="10121178" cy="7612855"/>
            <a:chOff x="0" y="0"/>
            <a:chExt cx="13494904" cy="10150473"/>
          </a:xfrm>
        </p:grpSpPr>
        <p:sp>
          <p:nvSpPr>
            <p:cNvPr id="3" name="Freeform 3"/>
            <p:cNvSpPr/>
            <p:nvPr/>
          </p:nvSpPr>
          <p:spPr>
            <a:xfrm rot="10777134">
              <a:off x="2555708" y="189570"/>
              <a:ext cx="10906310" cy="9924742"/>
            </a:xfrm>
            <a:custGeom>
              <a:avLst/>
              <a:gdLst/>
              <a:ahLst/>
              <a:cxnLst/>
              <a:rect l="l" t="t" r="r" b="b"/>
              <a:pathLst>
                <a:path w="10906310" h="9924742">
                  <a:moveTo>
                    <a:pt x="0" y="0"/>
                  </a:moveTo>
                  <a:lnTo>
                    <a:pt x="10906310" y="0"/>
                  </a:lnTo>
                  <a:lnTo>
                    <a:pt x="10906310" y="9924742"/>
                  </a:lnTo>
                  <a:lnTo>
                    <a:pt x="0" y="9924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0777134">
              <a:off x="16152" y="44604"/>
              <a:ext cx="13428167" cy="4901281"/>
            </a:xfrm>
            <a:custGeom>
              <a:avLst/>
              <a:gdLst/>
              <a:ahLst/>
              <a:cxnLst/>
              <a:rect l="l" t="t" r="r" b="b"/>
              <a:pathLst>
                <a:path w="13428167" h="4901281">
                  <a:moveTo>
                    <a:pt x="0" y="0"/>
                  </a:moveTo>
                  <a:lnTo>
                    <a:pt x="13428167" y="0"/>
                  </a:lnTo>
                  <a:lnTo>
                    <a:pt x="13428167" y="4901281"/>
                  </a:lnTo>
                  <a:lnTo>
                    <a:pt x="0" y="490128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5" name="Group 5"/>
          <p:cNvGrpSpPr/>
          <p:nvPr/>
        </p:nvGrpSpPr>
        <p:grpSpPr>
          <a:xfrm>
            <a:off x="4965977" y="1936421"/>
            <a:ext cx="377347" cy="361689"/>
            <a:chOff x="0" y="0"/>
            <a:chExt cx="99383" cy="95260"/>
          </a:xfrm>
        </p:grpSpPr>
        <p:sp>
          <p:nvSpPr>
            <p:cNvPr id="6" name="Freeform 6"/>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7" name="TextBox 7"/>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5836144" y="6240736"/>
            <a:ext cx="784442" cy="158141"/>
            <a:chOff x="0" y="0"/>
            <a:chExt cx="206602" cy="41650"/>
          </a:xfrm>
        </p:grpSpPr>
        <p:sp>
          <p:nvSpPr>
            <p:cNvPr id="9" name="Freeform 9"/>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10" name="TextBox 10"/>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4965977" y="6240736"/>
            <a:ext cx="784442" cy="158141"/>
            <a:chOff x="0" y="0"/>
            <a:chExt cx="206602" cy="41650"/>
          </a:xfrm>
        </p:grpSpPr>
        <p:sp>
          <p:nvSpPr>
            <p:cNvPr id="12" name="Freeform 1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3" name="TextBox 13"/>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6706312" y="6240736"/>
            <a:ext cx="784442" cy="158141"/>
            <a:chOff x="0" y="0"/>
            <a:chExt cx="206602" cy="41650"/>
          </a:xfrm>
        </p:grpSpPr>
        <p:sp>
          <p:nvSpPr>
            <p:cNvPr id="15" name="Freeform 15"/>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6" name="TextBox 16"/>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4777303" y="2615871"/>
            <a:ext cx="5235162" cy="2154436"/>
          </a:xfrm>
          <a:prstGeom prst="rect">
            <a:avLst/>
          </a:prstGeom>
        </p:spPr>
        <p:txBody>
          <a:bodyPr lIns="0" tIns="0" rIns="0" bIns="0" rtlCol="0" anchor="t">
            <a:spAutoFit/>
          </a:bodyPr>
          <a:lstStyle/>
          <a:p>
            <a:pPr algn="just">
              <a:lnSpc>
                <a:spcPts val="8399"/>
              </a:lnSpc>
            </a:pPr>
            <a:r>
              <a:rPr lang="en-US" sz="6999" dirty="0">
                <a:solidFill>
                  <a:srgbClr val="373F42"/>
                </a:solidFill>
                <a:latin typeface="Merriweather Sans Bold"/>
              </a:rPr>
              <a:t>Thank</a:t>
            </a:r>
          </a:p>
          <a:p>
            <a:pPr algn="just">
              <a:lnSpc>
                <a:spcPts val="8399"/>
              </a:lnSpc>
            </a:pPr>
            <a:r>
              <a:rPr lang="en-US" sz="6999" dirty="0">
                <a:solidFill>
                  <a:srgbClr val="373F42"/>
                </a:solidFill>
                <a:latin typeface="Merriweather Sans Bold"/>
              </a:rPr>
              <a:t>You</a:t>
            </a:r>
          </a:p>
        </p:txBody>
      </p:sp>
      <p:sp>
        <p:nvSpPr>
          <p:cNvPr id="19" name="Freeform 19"/>
          <p:cNvSpPr/>
          <p:nvPr/>
        </p:nvSpPr>
        <p:spPr>
          <a:xfrm rot="10777134">
            <a:off x="10685011" y="-33865"/>
            <a:ext cx="8179732" cy="7443557"/>
          </a:xfrm>
          <a:custGeom>
            <a:avLst/>
            <a:gdLst/>
            <a:ahLst/>
            <a:cxnLst/>
            <a:rect l="l" t="t" r="r" b="b"/>
            <a:pathLst>
              <a:path w="8179732" h="7443557">
                <a:moveTo>
                  <a:pt x="0" y="0"/>
                </a:moveTo>
                <a:lnTo>
                  <a:pt x="8179732" y="0"/>
                </a:lnTo>
                <a:lnTo>
                  <a:pt x="8179732" y="7443557"/>
                </a:lnTo>
                <a:lnTo>
                  <a:pt x="0" y="74435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7" name="Freeform 27"/>
          <p:cNvSpPr/>
          <p:nvPr/>
        </p:nvSpPr>
        <p:spPr>
          <a:xfrm rot="10777134">
            <a:off x="8780343" y="-142589"/>
            <a:ext cx="10071126" cy="3675961"/>
          </a:xfrm>
          <a:custGeom>
            <a:avLst/>
            <a:gdLst/>
            <a:ahLst/>
            <a:cxnLst/>
            <a:rect l="l" t="t" r="r" b="b"/>
            <a:pathLst>
              <a:path w="10071126" h="3675961">
                <a:moveTo>
                  <a:pt x="0" y="0"/>
                </a:moveTo>
                <a:lnTo>
                  <a:pt x="10071126" y="0"/>
                </a:lnTo>
                <a:lnTo>
                  <a:pt x="10071126" y="3675961"/>
                </a:lnTo>
                <a:lnTo>
                  <a:pt x="0" y="36759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8" name="Group 28"/>
          <p:cNvGrpSpPr/>
          <p:nvPr/>
        </p:nvGrpSpPr>
        <p:grpSpPr>
          <a:xfrm rot="10799660">
            <a:off x="16690689" y="6398905"/>
            <a:ext cx="568543" cy="587648"/>
            <a:chOff x="0" y="0"/>
            <a:chExt cx="149740" cy="154771"/>
          </a:xfrm>
        </p:grpSpPr>
        <p:sp>
          <p:nvSpPr>
            <p:cNvPr id="29" name="Freeform 29"/>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0" name="TextBox 30"/>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rot="10799660">
            <a:off x="16975017" y="7144206"/>
            <a:ext cx="284271" cy="237708"/>
            <a:chOff x="0" y="0"/>
            <a:chExt cx="74870" cy="62606"/>
          </a:xfrm>
        </p:grpSpPr>
        <p:sp>
          <p:nvSpPr>
            <p:cNvPr id="32" name="Freeform 3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3" name="TextBox 3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4" name="Group 34"/>
          <p:cNvGrpSpPr/>
          <p:nvPr/>
        </p:nvGrpSpPr>
        <p:grpSpPr>
          <a:xfrm rot="10799660">
            <a:off x="16262480" y="6398962"/>
            <a:ext cx="284271" cy="237708"/>
            <a:chOff x="0" y="0"/>
            <a:chExt cx="74870" cy="62606"/>
          </a:xfrm>
        </p:grpSpPr>
        <p:sp>
          <p:nvSpPr>
            <p:cNvPr id="35" name="Freeform 3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6" name="TextBox 3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7" name="Group 37"/>
          <p:cNvGrpSpPr/>
          <p:nvPr/>
        </p:nvGrpSpPr>
        <p:grpSpPr>
          <a:xfrm rot="10799660">
            <a:off x="10993961" y="3230105"/>
            <a:ext cx="532156" cy="457783"/>
            <a:chOff x="0" y="0"/>
            <a:chExt cx="140156" cy="120568"/>
          </a:xfrm>
        </p:grpSpPr>
        <p:sp>
          <p:nvSpPr>
            <p:cNvPr id="38" name="Freeform 38"/>
            <p:cNvSpPr/>
            <p:nvPr/>
          </p:nvSpPr>
          <p:spPr>
            <a:xfrm>
              <a:off x="0" y="0"/>
              <a:ext cx="140156" cy="120568"/>
            </a:xfrm>
            <a:custGeom>
              <a:avLst/>
              <a:gdLst/>
              <a:ahLst/>
              <a:cxnLst/>
              <a:rect l="l" t="t" r="r" b="b"/>
              <a:pathLst>
                <a:path w="140156" h="120568">
                  <a:moveTo>
                    <a:pt x="0" y="0"/>
                  </a:moveTo>
                  <a:lnTo>
                    <a:pt x="140156" y="0"/>
                  </a:lnTo>
                  <a:lnTo>
                    <a:pt x="140156" y="120568"/>
                  </a:lnTo>
                  <a:lnTo>
                    <a:pt x="0" y="120568"/>
                  </a:lnTo>
                  <a:close/>
                </a:path>
              </a:pathLst>
            </a:custGeom>
            <a:solidFill>
              <a:srgbClr val="768B54"/>
            </a:solidFill>
          </p:spPr>
        </p:sp>
        <p:sp>
          <p:nvSpPr>
            <p:cNvPr id="39" name="TextBox 39"/>
            <p:cNvSpPr txBox="1"/>
            <p:nvPr/>
          </p:nvSpPr>
          <p:spPr>
            <a:xfrm>
              <a:off x="0" y="-47625"/>
              <a:ext cx="140156" cy="168193"/>
            </a:xfrm>
            <a:prstGeom prst="rect">
              <a:avLst/>
            </a:prstGeom>
          </p:spPr>
          <p:txBody>
            <a:bodyPr lIns="50800" tIns="50800" rIns="50800" bIns="50800" rtlCol="0" anchor="ctr"/>
            <a:lstStyle/>
            <a:p>
              <a:pPr algn="ctr">
                <a:lnSpc>
                  <a:spcPts val="3499"/>
                </a:lnSpc>
              </a:pPr>
              <a:endParaRPr/>
            </a:p>
          </p:txBody>
        </p:sp>
      </p:grpSp>
      <p:grpSp>
        <p:nvGrpSpPr>
          <p:cNvPr id="40" name="Group 40"/>
          <p:cNvGrpSpPr/>
          <p:nvPr/>
        </p:nvGrpSpPr>
        <p:grpSpPr>
          <a:xfrm rot="10799660">
            <a:off x="11664187" y="3873825"/>
            <a:ext cx="568543" cy="587648"/>
            <a:chOff x="0" y="0"/>
            <a:chExt cx="149740" cy="154771"/>
          </a:xfrm>
        </p:grpSpPr>
        <p:sp>
          <p:nvSpPr>
            <p:cNvPr id="41" name="Freeform 41"/>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42" name="TextBox 42"/>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43" name="Group 43"/>
          <p:cNvGrpSpPr/>
          <p:nvPr/>
        </p:nvGrpSpPr>
        <p:grpSpPr>
          <a:xfrm rot="5399660">
            <a:off x="1038281" y="1019215"/>
            <a:ext cx="568543" cy="587648"/>
            <a:chOff x="0" y="0"/>
            <a:chExt cx="149740" cy="154771"/>
          </a:xfrm>
        </p:grpSpPr>
        <p:sp>
          <p:nvSpPr>
            <p:cNvPr id="44" name="Freeform 44"/>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45" name="TextBox 45"/>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46" name="Group 46"/>
          <p:cNvGrpSpPr/>
          <p:nvPr/>
        </p:nvGrpSpPr>
        <p:grpSpPr>
          <a:xfrm rot="5399660">
            <a:off x="1750747" y="1051993"/>
            <a:ext cx="284271" cy="237708"/>
            <a:chOff x="0" y="0"/>
            <a:chExt cx="74870" cy="62606"/>
          </a:xfrm>
        </p:grpSpPr>
        <p:sp>
          <p:nvSpPr>
            <p:cNvPr id="47" name="Freeform 47"/>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48" name="TextBox 48"/>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49" name="Group 49"/>
          <p:cNvGrpSpPr/>
          <p:nvPr/>
        </p:nvGrpSpPr>
        <p:grpSpPr>
          <a:xfrm rot="5399660">
            <a:off x="1005503" y="1764531"/>
            <a:ext cx="284271" cy="237708"/>
            <a:chOff x="0" y="0"/>
            <a:chExt cx="74870" cy="62606"/>
          </a:xfrm>
        </p:grpSpPr>
        <p:sp>
          <p:nvSpPr>
            <p:cNvPr id="50" name="Freeform 50"/>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51" name="TextBox 51"/>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52" name="Group 52"/>
          <p:cNvGrpSpPr/>
          <p:nvPr/>
        </p:nvGrpSpPr>
        <p:grpSpPr>
          <a:xfrm rot="5399660">
            <a:off x="2878000" y="4190942"/>
            <a:ext cx="284271" cy="237708"/>
            <a:chOff x="0" y="0"/>
            <a:chExt cx="74870" cy="62606"/>
          </a:xfrm>
        </p:grpSpPr>
        <p:sp>
          <p:nvSpPr>
            <p:cNvPr id="53" name="Freeform 53"/>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54" name="TextBox 54"/>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3890986" y="5923700"/>
            <a:ext cx="5032323" cy="4579414"/>
          </a:xfrm>
          <a:custGeom>
            <a:avLst/>
            <a:gdLst/>
            <a:ahLst/>
            <a:cxnLst/>
            <a:rect l="l" t="t" r="r" b="b"/>
            <a:pathLst>
              <a:path w="5032323" h="4579414">
                <a:moveTo>
                  <a:pt x="0" y="0"/>
                </a:moveTo>
                <a:lnTo>
                  <a:pt x="5032324" y="0"/>
                </a:lnTo>
                <a:lnTo>
                  <a:pt x="5032324"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5400000">
            <a:off x="14538910" y="6500837"/>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555750" y="1181100"/>
            <a:ext cx="7588250" cy="75882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3116170" y="2884470"/>
            <a:ext cx="4305624" cy="4371192"/>
          </a:xfrm>
          <a:custGeom>
            <a:avLst/>
            <a:gdLst/>
            <a:ahLst/>
            <a:cxnLst/>
            <a:rect l="l" t="t" r="r" b="b"/>
            <a:pathLst>
              <a:path w="4305624" h="4371192">
                <a:moveTo>
                  <a:pt x="0" y="0"/>
                </a:moveTo>
                <a:lnTo>
                  <a:pt x="4305624" y="0"/>
                </a:lnTo>
                <a:lnTo>
                  <a:pt x="4305624" y="4371192"/>
                </a:lnTo>
                <a:lnTo>
                  <a:pt x="0" y="43711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AutoShape 10"/>
          <p:cNvSpPr/>
          <p:nvPr/>
        </p:nvSpPr>
        <p:spPr>
          <a:xfrm flipV="1">
            <a:off x="9027346" y="3551021"/>
            <a:ext cx="2553428" cy="601866"/>
          </a:xfrm>
          <a:prstGeom prst="line">
            <a:avLst/>
          </a:prstGeom>
          <a:ln w="38100" cap="flat">
            <a:solidFill>
              <a:srgbClr val="48592E"/>
            </a:solidFill>
            <a:prstDash val="sysDot"/>
            <a:headEnd type="none" w="sm" len="sm"/>
            <a:tailEnd type="arrow" w="med" len="sm"/>
          </a:ln>
        </p:spPr>
      </p:sp>
      <p:sp>
        <p:nvSpPr>
          <p:cNvPr id="11" name="Freeform 11"/>
          <p:cNvSpPr/>
          <p:nvPr/>
        </p:nvSpPr>
        <p:spPr>
          <a:xfrm>
            <a:off x="1952904" y="1618164"/>
            <a:ext cx="6714123" cy="6714123"/>
          </a:xfrm>
          <a:custGeom>
            <a:avLst/>
            <a:gdLst/>
            <a:ahLst/>
            <a:cxnLst/>
            <a:rect l="l" t="t" r="r" b="b"/>
            <a:pathLst>
              <a:path w="6714123" h="6714123">
                <a:moveTo>
                  <a:pt x="0" y="0"/>
                </a:moveTo>
                <a:lnTo>
                  <a:pt x="6714123" y="0"/>
                </a:lnTo>
                <a:lnTo>
                  <a:pt x="6714123" y="6714122"/>
                </a:lnTo>
                <a:lnTo>
                  <a:pt x="0" y="671412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AutoShape 12"/>
          <p:cNvSpPr/>
          <p:nvPr/>
        </p:nvSpPr>
        <p:spPr>
          <a:xfrm>
            <a:off x="8788799" y="6450503"/>
            <a:ext cx="2687199" cy="720033"/>
          </a:xfrm>
          <a:prstGeom prst="line">
            <a:avLst/>
          </a:prstGeom>
          <a:ln w="38100" cap="flat">
            <a:solidFill>
              <a:srgbClr val="48592E"/>
            </a:solidFill>
            <a:prstDash val="sysDot"/>
            <a:headEnd type="none" w="sm" len="sm"/>
            <a:tailEnd type="arrow" w="med" len="sm"/>
          </a:ln>
        </p:spPr>
      </p:sp>
      <p:sp>
        <p:nvSpPr>
          <p:cNvPr id="13" name="TextBox 13"/>
          <p:cNvSpPr txBox="1"/>
          <p:nvPr/>
        </p:nvSpPr>
        <p:spPr>
          <a:xfrm>
            <a:off x="13083271" y="3304366"/>
            <a:ext cx="4334313"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Tujuan dan Sasaran Bisnis</a:t>
            </a:r>
          </a:p>
        </p:txBody>
      </p:sp>
      <p:sp>
        <p:nvSpPr>
          <p:cNvPr id="14" name="TextBox 14"/>
          <p:cNvSpPr txBox="1"/>
          <p:nvPr/>
        </p:nvSpPr>
        <p:spPr>
          <a:xfrm>
            <a:off x="12944440" y="6870399"/>
            <a:ext cx="3462708" cy="419100"/>
          </a:xfrm>
          <a:prstGeom prst="rect">
            <a:avLst/>
          </a:prstGeom>
        </p:spPr>
        <p:txBody>
          <a:bodyPr lIns="0" tIns="0" rIns="0" bIns="0" rtlCol="0" anchor="t">
            <a:spAutoFit/>
          </a:bodyPr>
          <a:lstStyle/>
          <a:p>
            <a:pPr algn="ctr">
              <a:lnSpc>
                <a:spcPts val="3225"/>
              </a:lnSpc>
            </a:pPr>
            <a:r>
              <a:rPr lang="en-US" sz="2687" spc="80">
                <a:solidFill>
                  <a:srgbClr val="292929"/>
                </a:solidFill>
                <a:latin typeface="Glacial Indifference"/>
              </a:rPr>
              <a:t>Produk dan Layanan</a:t>
            </a:r>
          </a:p>
        </p:txBody>
      </p:sp>
      <p:sp>
        <p:nvSpPr>
          <p:cNvPr id="15" name="TextBox 15"/>
          <p:cNvSpPr txBox="1"/>
          <p:nvPr/>
        </p:nvSpPr>
        <p:spPr>
          <a:xfrm>
            <a:off x="3431223" y="9060237"/>
            <a:ext cx="3837305" cy="495300"/>
          </a:xfrm>
          <a:prstGeom prst="rect">
            <a:avLst/>
          </a:prstGeom>
        </p:spPr>
        <p:txBody>
          <a:bodyPr lIns="0" tIns="0" rIns="0" bIns="0" rtlCol="0" anchor="t">
            <a:spAutoFit/>
          </a:bodyPr>
          <a:lstStyle/>
          <a:p>
            <a:pPr algn="ctr">
              <a:lnSpc>
                <a:spcPts val="3945"/>
              </a:lnSpc>
            </a:pPr>
            <a:r>
              <a:rPr lang="en-US" sz="3287" spc="98">
                <a:solidFill>
                  <a:srgbClr val="292929"/>
                </a:solidFill>
                <a:latin typeface="Merriweather Sans Bold"/>
              </a:rPr>
              <a:t>PENDAHULUAN</a:t>
            </a:r>
          </a:p>
        </p:txBody>
      </p:sp>
      <p:grpSp>
        <p:nvGrpSpPr>
          <p:cNvPr id="17" name="Group 17"/>
          <p:cNvGrpSpPr/>
          <p:nvPr/>
        </p:nvGrpSpPr>
        <p:grpSpPr>
          <a:xfrm>
            <a:off x="11757704" y="2884470"/>
            <a:ext cx="1268417" cy="126841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11580773" y="6450503"/>
            <a:ext cx="1268417" cy="126841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592E"/>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mc:AlternateContent xmlns:mc="http://schemas.openxmlformats.org/markup-compatibility/2006">
        <mc:Choice xmlns:pslz="http://schemas.microsoft.com/office/powerpoint/2016/slidezoom" xmlns="" Requires="pslz">
          <p:graphicFrame>
            <p:nvGraphicFramePr>
              <p:cNvPr id="27" name="Slide Zoom 26">
                <a:extLst>
                  <a:ext uri="{FF2B5EF4-FFF2-40B4-BE49-F238E27FC236}">
                    <a16:creationId xmlns:a16="http://schemas.microsoft.com/office/drawing/2014/main" id="{F6D5EA70-79FE-4664-BA7A-5AD8B7E781E1}"/>
                  </a:ext>
                </a:extLst>
              </p:cNvPr>
              <p:cNvGraphicFramePr>
                <a:graphicFrameLocks noChangeAspect="1"/>
              </p:cNvGraphicFramePr>
              <p:nvPr>
                <p:extLst>
                  <p:ext uri="{D42A27DB-BD31-4B8C-83A1-F6EECF244321}">
                    <p14:modId xmlns:p14="http://schemas.microsoft.com/office/powerpoint/2010/main" val="1312440291"/>
                  </p:ext>
                </p:extLst>
              </p:nvPr>
            </p:nvGraphicFramePr>
            <p:xfrm>
              <a:off x="12046994" y="3143393"/>
              <a:ext cx="683282" cy="694406"/>
            </p:xfrm>
            <a:graphic>
              <a:graphicData uri="http://schemas.microsoft.com/office/powerpoint/2016/slidezoom">
                <pslz:sldZm>
                  <pslz:sldZmObj sldId="259" cId="0">
                    <pslz:zmPr id="{F0AA8622-72C6-4BF3-87E7-DBB9A76122B7}"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683282" cy="694406"/>
                        </a:xfrm>
                        <a:prstGeom prst="rect">
                          <a:avLst/>
                        </a:prstGeom>
                        <a:ln w="3175">
                          <a:solidFill>
                            <a:prstClr val="ltGray"/>
                          </a:solidFill>
                        </a:ln>
                      </p166:spPr>
                    </pslz:zmPr>
                  </pslz:sldZmObj>
                </pslz:sldZm>
              </a:graphicData>
            </a:graphic>
          </p:graphicFrame>
        </mc:Choice>
        <mc:Fallback>
          <p:pic>
            <p:nvPicPr>
              <p:cNvPr id="27" name="Slide Zoom 26">
                <a:hlinkClick r:id="rId11" action="ppaction://hlinksldjump"/>
                <a:extLst>
                  <a:ext uri="{FF2B5EF4-FFF2-40B4-BE49-F238E27FC236}">
                    <a16:creationId xmlns:a16="http://schemas.microsoft.com/office/drawing/2014/main" xmlns="" id="{F6D5EA70-79FE-4664-BA7A-5AD8B7E781E1}"/>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12046994" y="3143393"/>
                <a:ext cx="683282" cy="69440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29" name="Slide Zoom 28">
                <a:extLst>
                  <a:ext uri="{FF2B5EF4-FFF2-40B4-BE49-F238E27FC236}">
                    <a16:creationId xmlns:a16="http://schemas.microsoft.com/office/drawing/2014/main" id="{FA667EE1-F4A7-431E-B83C-3C92991BC446}"/>
                  </a:ext>
                </a:extLst>
              </p:cNvPr>
              <p:cNvGraphicFramePr>
                <a:graphicFrameLocks noChangeAspect="1"/>
              </p:cNvGraphicFramePr>
              <p:nvPr>
                <p:extLst>
                  <p:ext uri="{D42A27DB-BD31-4B8C-83A1-F6EECF244321}">
                    <p14:modId xmlns:p14="http://schemas.microsoft.com/office/powerpoint/2010/main" val="2089161810"/>
                  </p:ext>
                </p:extLst>
              </p:nvPr>
            </p:nvGraphicFramePr>
            <p:xfrm>
              <a:off x="11887200" y="6743700"/>
              <a:ext cx="665171" cy="676000"/>
            </p:xfrm>
            <a:graphic>
              <a:graphicData uri="http://schemas.microsoft.com/office/powerpoint/2016/slidezoom">
                <pslz:sldZm>
                  <pslz:sldZmObj sldId="260" cId="0">
                    <pslz:zmPr id="{268CFBF0-A815-49B3-8C4A-F37C80FF3CEB}"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665171" cy="676000"/>
                        </a:xfrm>
                        <a:prstGeom prst="rect">
                          <a:avLst/>
                        </a:prstGeom>
                        <a:ln w="3175">
                          <a:solidFill>
                            <a:prstClr val="ltGray"/>
                          </a:solidFill>
                        </a:ln>
                      </p166:spPr>
                    </pslz:zmPr>
                  </pslz:sldZmObj>
                </pslz:sldZm>
              </a:graphicData>
            </a:graphic>
          </p:graphicFrame>
        </mc:Choice>
        <mc:Fallback>
          <p:pic>
            <p:nvPicPr>
              <p:cNvPr id="29" name="Slide Zoom 28">
                <a:hlinkClick r:id="rId13" action="ppaction://hlinksldjump"/>
                <a:extLst>
                  <a:ext uri="{FF2B5EF4-FFF2-40B4-BE49-F238E27FC236}">
                    <a16:creationId xmlns:a16="http://schemas.microsoft.com/office/drawing/2014/main" xmlns="" id="{FA667EE1-F4A7-431E-B83C-3C92991BC446}"/>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11887200" y="6743700"/>
                <a:ext cx="665171" cy="676000"/>
              </a:xfrm>
              <a:prstGeom prst="rect">
                <a:avLst/>
              </a:prstGeom>
              <a:ln w="3175">
                <a:solidFill>
                  <a:prstClr val="ltGray"/>
                </a:solidFill>
              </a:ln>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12462831" y="2452520"/>
            <a:ext cx="784442" cy="158141"/>
            <a:chOff x="0" y="0"/>
            <a:chExt cx="206602" cy="41650"/>
          </a:xfrm>
        </p:grpSpPr>
        <p:sp>
          <p:nvSpPr>
            <p:cNvPr id="3" name="Freeform 3"/>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4" name="TextBox 4"/>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1592664" y="2452520"/>
            <a:ext cx="784442" cy="158141"/>
            <a:chOff x="0" y="0"/>
            <a:chExt cx="206602" cy="41650"/>
          </a:xfrm>
        </p:grpSpPr>
        <p:sp>
          <p:nvSpPr>
            <p:cNvPr id="6" name="Freeform 6"/>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7" name="TextBox 7"/>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5388246" y="7925421"/>
            <a:ext cx="377347" cy="361689"/>
            <a:chOff x="0" y="0"/>
            <a:chExt cx="99383" cy="95260"/>
          </a:xfrm>
        </p:grpSpPr>
        <p:sp>
          <p:nvSpPr>
            <p:cNvPr id="9" name="Freeform 9"/>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0" name="TextBox 10"/>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2911120" y="4935560"/>
            <a:ext cx="899525" cy="2883362"/>
            <a:chOff x="0" y="0"/>
            <a:chExt cx="236912" cy="759404"/>
          </a:xfrm>
        </p:grpSpPr>
        <p:sp>
          <p:nvSpPr>
            <p:cNvPr id="12" name="Freeform 12"/>
            <p:cNvSpPr/>
            <p:nvPr/>
          </p:nvSpPr>
          <p:spPr>
            <a:xfrm>
              <a:off x="0" y="0"/>
              <a:ext cx="236912" cy="759404"/>
            </a:xfrm>
            <a:custGeom>
              <a:avLst/>
              <a:gdLst/>
              <a:ahLst/>
              <a:cxnLst/>
              <a:rect l="l" t="t" r="r" b="b"/>
              <a:pathLst>
                <a:path w="236912" h="759404">
                  <a:moveTo>
                    <a:pt x="0" y="0"/>
                  </a:moveTo>
                  <a:lnTo>
                    <a:pt x="236912" y="0"/>
                  </a:lnTo>
                  <a:lnTo>
                    <a:pt x="236912" y="759404"/>
                  </a:lnTo>
                  <a:lnTo>
                    <a:pt x="0" y="759404"/>
                  </a:lnTo>
                  <a:close/>
                </a:path>
              </a:pathLst>
            </a:custGeom>
            <a:solidFill>
              <a:srgbClr val="000000">
                <a:alpha val="0"/>
              </a:srgbClr>
            </a:solidFill>
            <a:ln w="38100" cap="sq">
              <a:solidFill>
                <a:srgbClr val="768B54"/>
              </a:solidFill>
              <a:prstDash val="solid"/>
              <a:miter/>
            </a:ln>
          </p:spPr>
        </p:sp>
        <p:sp>
          <p:nvSpPr>
            <p:cNvPr id="13" name="TextBox 13"/>
            <p:cNvSpPr txBox="1"/>
            <p:nvPr/>
          </p:nvSpPr>
          <p:spPr>
            <a:xfrm>
              <a:off x="0" y="-47625"/>
              <a:ext cx="236912" cy="807029"/>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9153833" y="7337773"/>
            <a:ext cx="568543" cy="587648"/>
            <a:chOff x="0" y="0"/>
            <a:chExt cx="149740" cy="154771"/>
          </a:xfrm>
        </p:grpSpPr>
        <p:sp>
          <p:nvSpPr>
            <p:cNvPr id="15" name="Freeform 15"/>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16" name="TextBox 16"/>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17" name="Group 17"/>
          <p:cNvGrpSpPr>
            <a:grpSpLocks noChangeAspect="1"/>
          </p:cNvGrpSpPr>
          <p:nvPr/>
        </p:nvGrpSpPr>
        <p:grpSpPr>
          <a:xfrm>
            <a:off x="2656858" y="4194728"/>
            <a:ext cx="7528502" cy="4318257"/>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73F42"/>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768B54"/>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373F42"/>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373F42"/>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78" b="-3278"/>
              </a:stretch>
            </a:blipFill>
          </p:spPr>
        </p:sp>
      </p:grpSp>
      <p:grpSp>
        <p:nvGrpSpPr>
          <p:cNvPr id="23" name="Group 23"/>
          <p:cNvGrpSpPr/>
          <p:nvPr/>
        </p:nvGrpSpPr>
        <p:grpSpPr>
          <a:xfrm>
            <a:off x="8615833" y="3065947"/>
            <a:ext cx="780028" cy="743051"/>
            <a:chOff x="0" y="0"/>
            <a:chExt cx="205439" cy="195701"/>
          </a:xfrm>
        </p:grpSpPr>
        <p:sp>
          <p:nvSpPr>
            <p:cNvPr id="24" name="Freeform 24"/>
            <p:cNvSpPr/>
            <p:nvPr/>
          </p:nvSpPr>
          <p:spPr>
            <a:xfrm>
              <a:off x="0" y="0"/>
              <a:ext cx="205439" cy="195701"/>
            </a:xfrm>
            <a:custGeom>
              <a:avLst/>
              <a:gdLst/>
              <a:ahLst/>
              <a:cxnLst/>
              <a:rect l="l" t="t" r="r" b="b"/>
              <a:pathLst>
                <a:path w="205439" h="195701">
                  <a:moveTo>
                    <a:pt x="0" y="0"/>
                  </a:moveTo>
                  <a:lnTo>
                    <a:pt x="205439" y="0"/>
                  </a:lnTo>
                  <a:lnTo>
                    <a:pt x="205439" y="195701"/>
                  </a:lnTo>
                  <a:lnTo>
                    <a:pt x="0" y="195701"/>
                  </a:lnTo>
                  <a:close/>
                </a:path>
              </a:pathLst>
            </a:custGeom>
            <a:solidFill>
              <a:srgbClr val="768B54"/>
            </a:solidFill>
          </p:spPr>
        </p:sp>
        <p:sp>
          <p:nvSpPr>
            <p:cNvPr id="25" name="TextBox 25"/>
            <p:cNvSpPr txBox="1"/>
            <p:nvPr/>
          </p:nvSpPr>
          <p:spPr>
            <a:xfrm>
              <a:off x="0" y="-47625"/>
              <a:ext cx="205439" cy="243326"/>
            </a:xfrm>
            <a:prstGeom prst="rect">
              <a:avLst/>
            </a:prstGeom>
          </p:spPr>
          <p:txBody>
            <a:bodyPr lIns="50800" tIns="50800" rIns="50800" bIns="50800" rtlCol="0" anchor="ctr"/>
            <a:lstStyle/>
            <a:p>
              <a:pPr algn="ctr">
                <a:lnSpc>
                  <a:spcPts val="3499"/>
                </a:lnSpc>
              </a:pPr>
              <a:endParaRPr/>
            </a:p>
          </p:txBody>
        </p:sp>
      </p:grpSp>
      <p:sp>
        <p:nvSpPr>
          <p:cNvPr id="26" name="TextBox 26"/>
          <p:cNvSpPr txBox="1"/>
          <p:nvPr/>
        </p:nvSpPr>
        <p:spPr>
          <a:xfrm>
            <a:off x="3323230" y="2677337"/>
            <a:ext cx="5292604" cy="1198017"/>
          </a:xfrm>
          <a:prstGeom prst="rect">
            <a:avLst/>
          </a:prstGeom>
        </p:spPr>
        <p:txBody>
          <a:bodyPr lIns="0" tIns="0" rIns="0" bIns="0" rtlCol="0" anchor="t">
            <a:spAutoFit/>
          </a:bodyPr>
          <a:lstStyle/>
          <a:p>
            <a:pPr>
              <a:lnSpc>
                <a:spcPts val="4605"/>
              </a:lnSpc>
            </a:pPr>
            <a:r>
              <a:rPr lang="en-US" sz="4471">
                <a:solidFill>
                  <a:srgbClr val="373F42"/>
                </a:solidFill>
                <a:latin typeface="Merriweather Sans Bold"/>
              </a:rPr>
              <a:t>TUJUAN DAN SASARAN BISNIS</a:t>
            </a:r>
          </a:p>
        </p:txBody>
      </p:sp>
      <p:grpSp>
        <p:nvGrpSpPr>
          <p:cNvPr id="27" name="Group 27"/>
          <p:cNvGrpSpPr/>
          <p:nvPr/>
        </p:nvGrpSpPr>
        <p:grpSpPr>
          <a:xfrm>
            <a:off x="13332999" y="2452520"/>
            <a:ext cx="784442" cy="158141"/>
            <a:chOff x="0" y="0"/>
            <a:chExt cx="206602" cy="41650"/>
          </a:xfrm>
        </p:grpSpPr>
        <p:sp>
          <p:nvSpPr>
            <p:cNvPr id="28" name="Freeform 28"/>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29" name="TextBox 29"/>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sp>
        <p:nvSpPr>
          <p:cNvPr id="30" name="Freeform 30"/>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1" name="Freeform 31"/>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32" name="Group 32"/>
          <p:cNvGrpSpPr/>
          <p:nvPr/>
        </p:nvGrpSpPr>
        <p:grpSpPr>
          <a:xfrm rot="-10736161">
            <a:off x="16685351" y="1041879"/>
            <a:ext cx="568543" cy="587648"/>
            <a:chOff x="0" y="0"/>
            <a:chExt cx="149740" cy="154771"/>
          </a:xfrm>
        </p:grpSpPr>
        <p:sp>
          <p:nvSpPr>
            <p:cNvPr id="33" name="Freeform 33"/>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4" name="TextBox 34"/>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rot="-10736161">
            <a:off x="16959007" y="1789735"/>
            <a:ext cx="284271" cy="237708"/>
            <a:chOff x="0" y="0"/>
            <a:chExt cx="74870" cy="62606"/>
          </a:xfrm>
        </p:grpSpPr>
        <p:sp>
          <p:nvSpPr>
            <p:cNvPr id="36" name="Freeform 36"/>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7" name="TextBox 37"/>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rot="-10736161">
            <a:off x="16260505" y="1031319"/>
            <a:ext cx="284271" cy="237708"/>
            <a:chOff x="0" y="0"/>
            <a:chExt cx="74870" cy="62606"/>
          </a:xfrm>
        </p:grpSpPr>
        <p:sp>
          <p:nvSpPr>
            <p:cNvPr id="39" name="Freeform 39"/>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40" name="TextBox 40"/>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996212" y="9234820"/>
            <a:ext cx="20004119" cy="1673095"/>
            <a:chOff x="0" y="0"/>
            <a:chExt cx="5268575" cy="440650"/>
          </a:xfrm>
        </p:grpSpPr>
        <p:sp>
          <p:nvSpPr>
            <p:cNvPr id="42" name="Freeform 42"/>
            <p:cNvSpPr/>
            <p:nvPr/>
          </p:nvSpPr>
          <p:spPr>
            <a:xfrm>
              <a:off x="0" y="0"/>
              <a:ext cx="5268575" cy="440650"/>
            </a:xfrm>
            <a:custGeom>
              <a:avLst/>
              <a:gdLst/>
              <a:ahLst/>
              <a:cxnLst/>
              <a:rect l="l" t="t" r="r" b="b"/>
              <a:pathLst>
                <a:path w="5268575" h="440650">
                  <a:moveTo>
                    <a:pt x="0" y="0"/>
                  </a:moveTo>
                  <a:lnTo>
                    <a:pt x="5268575" y="0"/>
                  </a:lnTo>
                  <a:lnTo>
                    <a:pt x="5268575" y="440650"/>
                  </a:lnTo>
                  <a:lnTo>
                    <a:pt x="0" y="440650"/>
                  </a:lnTo>
                  <a:close/>
                </a:path>
              </a:pathLst>
            </a:custGeom>
            <a:solidFill>
              <a:srgbClr val="373F42"/>
            </a:solidFill>
          </p:spPr>
        </p:sp>
        <p:sp>
          <p:nvSpPr>
            <p:cNvPr id="43" name="TextBox 43"/>
            <p:cNvSpPr txBox="1"/>
            <p:nvPr/>
          </p:nvSpPr>
          <p:spPr>
            <a:xfrm>
              <a:off x="0" y="-47625"/>
              <a:ext cx="5268575" cy="488275"/>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996212" y="9504160"/>
            <a:ext cx="20004119" cy="1835020"/>
            <a:chOff x="0" y="0"/>
            <a:chExt cx="5268575" cy="483297"/>
          </a:xfrm>
        </p:grpSpPr>
        <p:sp>
          <p:nvSpPr>
            <p:cNvPr id="45" name="Freeform 45"/>
            <p:cNvSpPr/>
            <p:nvPr/>
          </p:nvSpPr>
          <p:spPr>
            <a:xfrm>
              <a:off x="0" y="0"/>
              <a:ext cx="5268575" cy="483297"/>
            </a:xfrm>
            <a:custGeom>
              <a:avLst/>
              <a:gdLst/>
              <a:ahLst/>
              <a:cxnLst/>
              <a:rect l="l" t="t" r="r" b="b"/>
              <a:pathLst>
                <a:path w="5268575" h="483297">
                  <a:moveTo>
                    <a:pt x="0" y="0"/>
                  </a:moveTo>
                  <a:lnTo>
                    <a:pt x="5268575" y="0"/>
                  </a:lnTo>
                  <a:lnTo>
                    <a:pt x="5268575" y="483297"/>
                  </a:lnTo>
                  <a:lnTo>
                    <a:pt x="0" y="483297"/>
                  </a:lnTo>
                  <a:close/>
                </a:path>
              </a:pathLst>
            </a:custGeom>
            <a:solidFill>
              <a:srgbClr val="768B54"/>
            </a:solidFill>
          </p:spPr>
        </p:sp>
        <p:sp>
          <p:nvSpPr>
            <p:cNvPr id="46" name="TextBox 46"/>
            <p:cNvSpPr txBox="1"/>
            <p:nvPr/>
          </p:nvSpPr>
          <p:spPr>
            <a:xfrm>
              <a:off x="0" y="-47625"/>
              <a:ext cx="5268575" cy="530922"/>
            </a:xfrm>
            <a:prstGeom prst="rect">
              <a:avLst/>
            </a:prstGeom>
          </p:spPr>
          <p:txBody>
            <a:bodyPr lIns="50800" tIns="50800" rIns="50800" bIns="50800" rtlCol="0" anchor="ctr"/>
            <a:lstStyle/>
            <a:p>
              <a:pPr algn="ctr">
                <a:lnSpc>
                  <a:spcPts val="3499"/>
                </a:lnSpc>
              </a:pPr>
              <a:endParaRPr/>
            </a:p>
          </p:txBody>
        </p:sp>
      </p:grpSp>
      <p:grpSp>
        <p:nvGrpSpPr>
          <p:cNvPr id="47" name="Group 47"/>
          <p:cNvGrpSpPr/>
          <p:nvPr/>
        </p:nvGrpSpPr>
        <p:grpSpPr>
          <a:xfrm rot="-10736161">
            <a:off x="8872353" y="1977835"/>
            <a:ext cx="419791" cy="368141"/>
            <a:chOff x="0" y="0"/>
            <a:chExt cx="110562" cy="96959"/>
          </a:xfrm>
        </p:grpSpPr>
        <p:sp>
          <p:nvSpPr>
            <p:cNvPr id="48" name="Freeform 48"/>
            <p:cNvSpPr/>
            <p:nvPr/>
          </p:nvSpPr>
          <p:spPr>
            <a:xfrm>
              <a:off x="0" y="0"/>
              <a:ext cx="110562" cy="96959"/>
            </a:xfrm>
            <a:custGeom>
              <a:avLst/>
              <a:gdLst/>
              <a:ahLst/>
              <a:cxnLst/>
              <a:rect l="l" t="t" r="r" b="b"/>
              <a:pathLst>
                <a:path w="110562" h="96959">
                  <a:moveTo>
                    <a:pt x="0" y="0"/>
                  </a:moveTo>
                  <a:lnTo>
                    <a:pt x="110562" y="0"/>
                  </a:lnTo>
                  <a:lnTo>
                    <a:pt x="110562" y="96959"/>
                  </a:lnTo>
                  <a:lnTo>
                    <a:pt x="0" y="96959"/>
                  </a:lnTo>
                  <a:close/>
                </a:path>
              </a:pathLst>
            </a:custGeom>
            <a:solidFill>
              <a:srgbClr val="000000">
                <a:alpha val="0"/>
              </a:srgbClr>
            </a:solidFill>
            <a:ln w="38100" cap="sq">
              <a:solidFill>
                <a:srgbClr val="768B54"/>
              </a:solidFill>
              <a:prstDash val="solid"/>
              <a:miter/>
            </a:ln>
          </p:spPr>
        </p:sp>
        <p:sp>
          <p:nvSpPr>
            <p:cNvPr id="49" name="TextBox 49"/>
            <p:cNvSpPr txBox="1"/>
            <p:nvPr/>
          </p:nvSpPr>
          <p:spPr>
            <a:xfrm>
              <a:off x="0" y="-47625"/>
              <a:ext cx="110562" cy="144584"/>
            </a:xfrm>
            <a:prstGeom prst="rect">
              <a:avLst/>
            </a:prstGeom>
          </p:spPr>
          <p:txBody>
            <a:bodyPr lIns="50800" tIns="50800" rIns="50800" bIns="50800" rtlCol="0" anchor="ctr"/>
            <a:lstStyle/>
            <a:p>
              <a:pPr algn="ctr">
                <a:lnSpc>
                  <a:spcPts val="3499"/>
                </a:lnSpc>
              </a:pPr>
              <a:endParaRPr/>
            </a:p>
          </p:txBody>
        </p:sp>
      </p:grpSp>
      <p:grpSp>
        <p:nvGrpSpPr>
          <p:cNvPr id="50" name="Group 50"/>
          <p:cNvGrpSpPr/>
          <p:nvPr/>
        </p:nvGrpSpPr>
        <p:grpSpPr>
          <a:xfrm>
            <a:off x="8173095" y="1988153"/>
            <a:ext cx="201578" cy="173753"/>
            <a:chOff x="0" y="0"/>
            <a:chExt cx="53091" cy="45762"/>
          </a:xfrm>
        </p:grpSpPr>
        <p:sp>
          <p:nvSpPr>
            <p:cNvPr id="51" name="Freeform 51"/>
            <p:cNvSpPr/>
            <p:nvPr/>
          </p:nvSpPr>
          <p:spPr>
            <a:xfrm>
              <a:off x="0" y="0"/>
              <a:ext cx="53091" cy="45762"/>
            </a:xfrm>
            <a:custGeom>
              <a:avLst/>
              <a:gdLst/>
              <a:ahLst/>
              <a:cxnLst/>
              <a:rect l="l" t="t" r="r" b="b"/>
              <a:pathLst>
                <a:path w="53091" h="45762">
                  <a:moveTo>
                    <a:pt x="0" y="0"/>
                  </a:moveTo>
                  <a:lnTo>
                    <a:pt x="53091" y="0"/>
                  </a:lnTo>
                  <a:lnTo>
                    <a:pt x="53091" y="45762"/>
                  </a:lnTo>
                  <a:lnTo>
                    <a:pt x="0" y="45762"/>
                  </a:lnTo>
                  <a:close/>
                </a:path>
              </a:pathLst>
            </a:custGeom>
            <a:solidFill>
              <a:srgbClr val="768B54"/>
            </a:solidFill>
          </p:spPr>
        </p:sp>
        <p:sp>
          <p:nvSpPr>
            <p:cNvPr id="52" name="TextBox 52"/>
            <p:cNvSpPr txBox="1"/>
            <p:nvPr/>
          </p:nvSpPr>
          <p:spPr>
            <a:xfrm>
              <a:off x="0" y="-47625"/>
              <a:ext cx="53091" cy="93387"/>
            </a:xfrm>
            <a:prstGeom prst="rect">
              <a:avLst/>
            </a:prstGeom>
          </p:spPr>
          <p:txBody>
            <a:bodyPr lIns="50800" tIns="50800" rIns="50800" bIns="50800" rtlCol="0" anchor="ctr"/>
            <a:lstStyle/>
            <a:p>
              <a:pPr algn="ctr">
                <a:lnSpc>
                  <a:spcPts val="3499"/>
                </a:lnSpc>
              </a:pPr>
              <a:endParaRPr/>
            </a:p>
          </p:txBody>
        </p:sp>
      </p:grpSp>
      <p:sp>
        <p:nvSpPr>
          <p:cNvPr id="53" name="TextBox 53"/>
          <p:cNvSpPr txBox="1"/>
          <p:nvPr/>
        </p:nvSpPr>
        <p:spPr>
          <a:xfrm>
            <a:off x="10185360" y="2913547"/>
            <a:ext cx="5580233" cy="5011874"/>
          </a:xfrm>
          <a:prstGeom prst="rect">
            <a:avLst/>
          </a:prstGeom>
        </p:spPr>
        <p:txBody>
          <a:bodyPr lIns="0" tIns="0" rIns="0" bIns="0" rtlCol="0" anchor="t">
            <a:spAutoFit/>
          </a:bodyPr>
          <a:lstStyle/>
          <a:p>
            <a:pPr marL="563365" lvl="1" indent="-281683" algn="just">
              <a:lnSpc>
                <a:spcPts val="3653"/>
              </a:lnSpc>
              <a:buFont typeface="Arial"/>
              <a:buChar char="•"/>
            </a:pPr>
            <a:r>
              <a:rPr lang="en-US" sz="2609" dirty="0" err="1">
                <a:solidFill>
                  <a:srgbClr val="000000"/>
                </a:solidFill>
                <a:latin typeface="DM Sans"/>
              </a:rPr>
              <a:t>Peningkatan</a:t>
            </a:r>
            <a:r>
              <a:rPr lang="en-US" sz="2609" dirty="0">
                <a:solidFill>
                  <a:srgbClr val="000000"/>
                </a:solidFill>
                <a:latin typeface="DM Sans"/>
              </a:rPr>
              <a:t> </a:t>
            </a:r>
            <a:r>
              <a:rPr lang="en-US" sz="2609" dirty="0" err="1">
                <a:solidFill>
                  <a:srgbClr val="000000"/>
                </a:solidFill>
                <a:latin typeface="DM Sans"/>
              </a:rPr>
              <a:t>produksi</a:t>
            </a:r>
            <a:r>
              <a:rPr lang="en-US" sz="2609" dirty="0">
                <a:solidFill>
                  <a:srgbClr val="000000"/>
                </a:solidFill>
                <a:latin typeface="DM Sans"/>
              </a:rPr>
              <a:t> </a:t>
            </a:r>
            <a:r>
              <a:rPr lang="en-US" sz="2609" dirty="0" err="1">
                <a:solidFill>
                  <a:srgbClr val="000000"/>
                </a:solidFill>
                <a:latin typeface="DM Sans"/>
              </a:rPr>
              <a:t>selada</a:t>
            </a:r>
            <a:r>
              <a:rPr lang="en-US" sz="2609" dirty="0">
                <a:solidFill>
                  <a:srgbClr val="000000"/>
                </a:solidFill>
                <a:latin typeface="DM Sans"/>
              </a:rPr>
              <a:t> </a:t>
            </a:r>
            <a:r>
              <a:rPr lang="en-US" sz="2609" dirty="0" err="1">
                <a:solidFill>
                  <a:srgbClr val="000000"/>
                </a:solidFill>
                <a:latin typeface="DM Sans"/>
              </a:rPr>
              <a:t>hidroponik</a:t>
            </a:r>
            <a:r>
              <a:rPr lang="en-US" sz="2609" dirty="0">
                <a:solidFill>
                  <a:srgbClr val="000000"/>
                </a:solidFill>
                <a:latin typeface="DM Sans"/>
              </a:rPr>
              <a:t> </a:t>
            </a:r>
            <a:r>
              <a:rPr lang="en-US" sz="2609" dirty="0" err="1">
                <a:solidFill>
                  <a:srgbClr val="000000"/>
                </a:solidFill>
                <a:latin typeface="DM Sans"/>
              </a:rPr>
              <a:t>hingga</a:t>
            </a:r>
            <a:r>
              <a:rPr lang="en-US" sz="2609" dirty="0">
                <a:solidFill>
                  <a:srgbClr val="000000"/>
                </a:solidFill>
                <a:latin typeface="DM Sans"/>
              </a:rPr>
              <a:t> </a:t>
            </a:r>
            <a:r>
              <a:rPr lang="en-US" sz="2609" dirty="0" err="1">
                <a:solidFill>
                  <a:srgbClr val="000000"/>
                </a:solidFill>
                <a:latin typeface="DM Sans"/>
              </a:rPr>
              <a:t>mencapai</a:t>
            </a:r>
            <a:r>
              <a:rPr lang="en-US" sz="2609" dirty="0">
                <a:solidFill>
                  <a:srgbClr val="000000"/>
                </a:solidFill>
                <a:latin typeface="DM Sans"/>
              </a:rPr>
              <a:t> 40.000 </a:t>
            </a:r>
            <a:r>
              <a:rPr lang="en-US" sz="2609" dirty="0" err="1">
                <a:solidFill>
                  <a:srgbClr val="000000"/>
                </a:solidFill>
                <a:latin typeface="DM Sans"/>
              </a:rPr>
              <a:t>lubang</a:t>
            </a:r>
            <a:r>
              <a:rPr lang="en-US" sz="2609" dirty="0">
                <a:solidFill>
                  <a:srgbClr val="000000"/>
                </a:solidFill>
                <a:latin typeface="DM Sans"/>
              </a:rPr>
              <a:t>.</a:t>
            </a:r>
          </a:p>
          <a:p>
            <a:pPr marL="563365" lvl="1" indent="-281683" algn="just">
              <a:lnSpc>
                <a:spcPts val="3653"/>
              </a:lnSpc>
              <a:buFont typeface="Arial"/>
              <a:buChar char="•"/>
            </a:pPr>
            <a:r>
              <a:rPr lang="en-US" sz="2609" dirty="0" err="1">
                <a:solidFill>
                  <a:srgbClr val="000000"/>
                </a:solidFill>
                <a:latin typeface="DM Sans"/>
              </a:rPr>
              <a:t>Selada</a:t>
            </a:r>
            <a:r>
              <a:rPr lang="en-US" sz="2609" dirty="0">
                <a:solidFill>
                  <a:srgbClr val="000000"/>
                </a:solidFill>
                <a:latin typeface="DM Sans"/>
              </a:rPr>
              <a:t> </a:t>
            </a:r>
            <a:r>
              <a:rPr lang="en-US" sz="2609" dirty="0" err="1">
                <a:solidFill>
                  <a:srgbClr val="000000"/>
                </a:solidFill>
                <a:latin typeface="DM Sans"/>
              </a:rPr>
              <a:t>hidroponik</a:t>
            </a:r>
            <a:r>
              <a:rPr lang="en-US" sz="2609" dirty="0">
                <a:solidFill>
                  <a:srgbClr val="000000"/>
                </a:solidFill>
                <a:latin typeface="DM Sans"/>
              </a:rPr>
              <a:t> yang </a:t>
            </a:r>
            <a:r>
              <a:rPr lang="en-US" sz="2609" dirty="0" err="1">
                <a:solidFill>
                  <a:srgbClr val="000000"/>
                </a:solidFill>
                <a:latin typeface="DM Sans"/>
              </a:rPr>
              <a:t>bisa</a:t>
            </a:r>
            <a:r>
              <a:rPr lang="en-US" sz="2609" dirty="0">
                <a:solidFill>
                  <a:srgbClr val="000000"/>
                </a:solidFill>
                <a:latin typeface="DM Sans"/>
              </a:rPr>
              <a:t> </a:t>
            </a:r>
            <a:r>
              <a:rPr lang="en-US" sz="2609" dirty="0" err="1">
                <a:solidFill>
                  <a:srgbClr val="000000"/>
                </a:solidFill>
                <a:latin typeface="DM Sans"/>
              </a:rPr>
              <a:t>dihasilkan</a:t>
            </a:r>
            <a:r>
              <a:rPr lang="en-US" sz="2609" dirty="0">
                <a:solidFill>
                  <a:srgbClr val="000000"/>
                </a:solidFill>
                <a:latin typeface="DM Sans"/>
              </a:rPr>
              <a:t> </a:t>
            </a:r>
            <a:r>
              <a:rPr lang="en-US" sz="2609" dirty="0" err="1">
                <a:solidFill>
                  <a:srgbClr val="000000"/>
                </a:solidFill>
                <a:latin typeface="DM Sans"/>
              </a:rPr>
              <a:t>yaitu</a:t>
            </a:r>
            <a:r>
              <a:rPr lang="en-US" sz="2609" dirty="0">
                <a:solidFill>
                  <a:srgbClr val="000000"/>
                </a:solidFill>
                <a:latin typeface="DM Sans"/>
              </a:rPr>
              <a:t> 11 </a:t>
            </a:r>
            <a:r>
              <a:rPr lang="en-US" sz="2609" dirty="0" err="1">
                <a:solidFill>
                  <a:srgbClr val="000000"/>
                </a:solidFill>
                <a:latin typeface="DM Sans"/>
              </a:rPr>
              <a:t>hingga</a:t>
            </a:r>
            <a:r>
              <a:rPr lang="en-US" sz="2609" dirty="0">
                <a:solidFill>
                  <a:srgbClr val="000000"/>
                </a:solidFill>
                <a:latin typeface="DM Sans"/>
              </a:rPr>
              <a:t> 12 ton per 45 </a:t>
            </a:r>
            <a:r>
              <a:rPr lang="en-US" sz="2609" dirty="0" err="1">
                <a:solidFill>
                  <a:srgbClr val="000000"/>
                </a:solidFill>
                <a:latin typeface="DM Sans"/>
              </a:rPr>
              <a:t>hari</a:t>
            </a:r>
            <a:r>
              <a:rPr lang="en-US" sz="2609" dirty="0">
                <a:solidFill>
                  <a:srgbClr val="000000"/>
                </a:solidFill>
                <a:latin typeface="DM Sans"/>
              </a:rPr>
              <a:t> masa </a:t>
            </a:r>
            <a:r>
              <a:rPr lang="en-US" sz="2609" dirty="0" err="1">
                <a:solidFill>
                  <a:srgbClr val="000000"/>
                </a:solidFill>
                <a:latin typeface="DM Sans"/>
              </a:rPr>
              <a:t>panen</a:t>
            </a:r>
            <a:r>
              <a:rPr lang="en-US" sz="2609" dirty="0">
                <a:solidFill>
                  <a:srgbClr val="000000"/>
                </a:solidFill>
                <a:latin typeface="DM Sans"/>
              </a:rPr>
              <a:t>. </a:t>
            </a:r>
          </a:p>
          <a:p>
            <a:pPr marL="563365" lvl="1" indent="-281683" algn="just">
              <a:lnSpc>
                <a:spcPts val="3653"/>
              </a:lnSpc>
              <a:buFont typeface="Arial"/>
              <a:buChar char="•"/>
            </a:pPr>
            <a:r>
              <a:rPr lang="en-US" sz="2609" dirty="0">
                <a:solidFill>
                  <a:srgbClr val="000000"/>
                </a:solidFill>
                <a:latin typeface="DM Sans"/>
              </a:rPr>
              <a:t>Agar </a:t>
            </a:r>
            <a:r>
              <a:rPr lang="en-US" sz="2609" dirty="0" err="1">
                <a:solidFill>
                  <a:srgbClr val="000000"/>
                </a:solidFill>
                <a:latin typeface="DM Sans"/>
              </a:rPr>
              <a:t>dapat</a:t>
            </a:r>
            <a:r>
              <a:rPr lang="en-US" sz="2609" dirty="0">
                <a:solidFill>
                  <a:srgbClr val="000000"/>
                </a:solidFill>
                <a:latin typeface="DM Sans"/>
              </a:rPr>
              <a:t> </a:t>
            </a:r>
            <a:r>
              <a:rPr lang="en-US" sz="2609" dirty="0" err="1">
                <a:solidFill>
                  <a:srgbClr val="000000"/>
                </a:solidFill>
                <a:latin typeface="DM Sans"/>
              </a:rPr>
              <a:t>memenuhi</a:t>
            </a:r>
            <a:r>
              <a:rPr lang="en-US" sz="2609" dirty="0">
                <a:solidFill>
                  <a:srgbClr val="000000"/>
                </a:solidFill>
                <a:latin typeface="DM Sans"/>
              </a:rPr>
              <a:t> </a:t>
            </a:r>
            <a:r>
              <a:rPr lang="en-US" sz="2609" dirty="0" err="1">
                <a:solidFill>
                  <a:srgbClr val="000000"/>
                </a:solidFill>
                <a:latin typeface="DM Sans"/>
              </a:rPr>
              <a:t>permintaan</a:t>
            </a:r>
            <a:r>
              <a:rPr lang="en-US" sz="2609" dirty="0">
                <a:solidFill>
                  <a:srgbClr val="000000"/>
                </a:solidFill>
                <a:latin typeface="DM Sans"/>
              </a:rPr>
              <a:t> </a:t>
            </a:r>
            <a:r>
              <a:rPr lang="en-US" sz="2609" dirty="0" err="1">
                <a:solidFill>
                  <a:srgbClr val="000000"/>
                </a:solidFill>
                <a:latin typeface="DM Sans"/>
              </a:rPr>
              <a:t>pasar</a:t>
            </a:r>
            <a:r>
              <a:rPr lang="en-US" sz="2609" dirty="0">
                <a:solidFill>
                  <a:srgbClr val="000000"/>
                </a:solidFill>
                <a:latin typeface="DM Sans"/>
              </a:rPr>
              <a:t> yang </a:t>
            </a:r>
            <a:r>
              <a:rPr lang="en-US" sz="2609" dirty="0" err="1">
                <a:solidFill>
                  <a:srgbClr val="000000"/>
                </a:solidFill>
                <a:latin typeface="DM Sans"/>
              </a:rPr>
              <a:t>tidak</a:t>
            </a:r>
            <a:r>
              <a:rPr lang="en-US" sz="2609" dirty="0">
                <a:solidFill>
                  <a:srgbClr val="000000"/>
                </a:solidFill>
                <a:latin typeface="DM Sans"/>
              </a:rPr>
              <a:t> </a:t>
            </a:r>
            <a:r>
              <a:rPr lang="en-US" sz="2609" dirty="0" err="1">
                <a:solidFill>
                  <a:srgbClr val="000000"/>
                </a:solidFill>
                <a:latin typeface="DM Sans"/>
              </a:rPr>
              <a:t>selalu</a:t>
            </a:r>
            <a:r>
              <a:rPr lang="en-US" sz="2609" dirty="0">
                <a:solidFill>
                  <a:srgbClr val="000000"/>
                </a:solidFill>
                <a:latin typeface="DM Sans"/>
              </a:rPr>
              <a:t> </a:t>
            </a:r>
            <a:r>
              <a:rPr lang="en-US" sz="2609" dirty="0" err="1">
                <a:solidFill>
                  <a:srgbClr val="000000"/>
                </a:solidFill>
                <a:latin typeface="DM Sans"/>
              </a:rPr>
              <a:t>terpenuhi</a:t>
            </a:r>
            <a:r>
              <a:rPr lang="en-US" sz="2609" dirty="0">
                <a:solidFill>
                  <a:srgbClr val="000000"/>
                </a:solidFill>
                <a:latin typeface="DM Sans"/>
              </a:rPr>
              <a:t>, </a:t>
            </a:r>
            <a:r>
              <a:rPr lang="en-US" sz="2609" dirty="0" err="1">
                <a:solidFill>
                  <a:srgbClr val="000000"/>
                </a:solidFill>
                <a:latin typeface="DM Sans"/>
              </a:rPr>
              <a:t>dan</a:t>
            </a:r>
            <a:r>
              <a:rPr lang="en-US" sz="2609" dirty="0">
                <a:solidFill>
                  <a:srgbClr val="000000"/>
                </a:solidFill>
                <a:latin typeface="DM Sans"/>
              </a:rPr>
              <a:t> juga demand </a:t>
            </a:r>
            <a:r>
              <a:rPr lang="en-US" sz="2609" dirty="0" err="1">
                <a:solidFill>
                  <a:srgbClr val="000000"/>
                </a:solidFill>
                <a:latin typeface="DM Sans"/>
              </a:rPr>
              <a:t>produk</a:t>
            </a:r>
            <a:r>
              <a:rPr lang="en-US" sz="2609" dirty="0">
                <a:solidFill>
                  <a:srgbClr val="000000"/>
                </a:solidFill>
                <a:latin typeface="DM Sans"/>
              </a:rPr>
              <a:t> yang </a:t>
            </a:r>
            <a:r>
              <a:rPr lang="en-US" sz="2609" dirty="0" err="1">
                <a:solidFill>
                  <a:srgbClr val="000000"/>
                </a:solidFill>
                <a:latin typeface="DM Sans"/>
              </a:rPr>
              <a:t>berasal</a:t>
            </a:r>
            <a:r>
              <a:rPr lang="en-US" sz="2609" dirty="0">
                <a:solidFill>
                  <a:srgbClr val="000000"/>
                </a:solidFill>
                <a:latin typeface="DM Sans"/>
              </a:rPr>
              <a:t> </a:t>
            </a:r>
            <a:r>
              <a:rPr lang="en-US" sz="2609" dirty="0" err="1">
                <a:solidFill>
                  <a:srgbClr val="000000"/>
                </a:solidFill>
                <a:latin typeface="DM Sans"/>
              </a:rPr>
              <a:t>dari</a:t>
            </a:r>
            <a:r>
              <a:rPr lang="en-US" sz="2609" dirty="0">
                <a:solidFill>
                  <a:srgbClr val="000000"/>
                </a:solidFill>
                <a:latin typeface="DM Sans"/>
              </a:rPr>
              <a:t> </a:t>
            </a:r>
            <a:r>
              <a:rPr lang="en-US" sz="2609" dirty="0" err="1">
                <a:solidFill>
                  <a:srgbClr val="000000"/>
                </a:solidFill>
                <a:latin typeface="DM Sans"/>
              </a:rPr>
              <a:t>luar</a:t>
            </a:r>
            <a:r>
              <a:rPr lang="en-US" sz="2609" dirty="0">
                <a:solidFill>
                  <a:srgbClr val="000000"/>
                </a:solidFill>
                <a:latin typeface="DM Sans"/>
              </a:rPr>
              <a:t> </a:t>
            </a:r>
            <a:r>
              <a:rPr lang="en-US" sz="2609" dirty="0" err="1">
                <a:solidFill>
                  <a:srgbClr val="000000"/>
                </a:solidFill>
                <a:latin typeface="DM Sans"/>
              </a:rPr>
              <a:t>daerah</a:t>
            </a:r>
            <a:r>
              <a:rPr lang="en-US" sz="2609" dirty="0">
                <a:solidFill>
                  <a:srgbClr val="000000"/>
                </a:solidFill>
                <a:latin typeface="DM Sans"/>
              </a:rPr>
              <a:t> Aceh.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12462831" y="2452520"/>
            <a:ext cx="784442" cy="158141"/>
            <a:chOff x="0" y="0"/>
            <a:chExt cx="206602" cy="41650"/>
          </a:xfrm>
        </p:grpSpPr>
        <p:sp>
          <p:nvSpPr>
            <p:cNvPr id="3" name="Freeform 3"/>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4" name="TextBox 4"/>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1592664" y="2452520"/>
            <a:ext cx="784442" cy="158141"/>
            <a:chOff x="0" y="0"/>
            <a:chExt cx="206602" cy="41650"/>
          </a:xfrm>
        </p:grpSpPr>
        <p:sp>
          <p:nvSpPr>
            <p:cNvPr id="6" name="Freeform 6"/>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7" name="TextBox 7"/>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5447943" y="7631597"/>
            <a:ext cx="377347" cy="361689"/>
            <a:chOff x="0" y="0"/>
            <a:chExt cx="99383" cy="95260"/>
          </a:xfrm>
        </p:grpSpPr>
        <p:sp>
          <p:nvSpPr>
            <p:cNvPr id="9" name="Freeform 9"/>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0" name="TextBox 10"/>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2911120" y="4935560"/>
            <a:ext cx="899525" cy="2883362"/>
            <a:chOff x="0" y="0"/>
            <a:chExt cx="236912" cy="759404"/>
          </a:xfrm>
        </p:grpSpPr>
        <p:sp>
          <p:nvSpPr>
            <p:cNvPr id="12" name="Freeform 12"/>
            <p:cNvSpPr/>
            <p:nvPr/>
          </p:nvSpPr>
          <p:spPr>
            <a:xfrm>
              <a:off x="0" y="0"/>
              <a:ext cx="236912" cy="759404"/>
            </a:xfrm>
            <a:custGeom>
              <a:avLst/>
              <a:gdLst/>
              <a:ahLst/>
              <a:cxnLst/>
              <a:rect l="l" t="t" r="r" b="b"/>
              <a:pathLst>
                <a:path w="236912" h="759404">
                  <a:moveTo>
                    <a:pt x="0" y="0"/>
                  </a:moveTo>
                  <a:lnTo>
                    <a:pt x="236912" y="0"/>
                  </a:lnTo>
                  <a:lnTo>
                    <a:pt x="236912" y="759404"/>
                  </a:lnTo>
                  <a:lnTo>
                    <a:pt x="0" y="759404"/>
                  </a:lnTo>
                  <a:close/>
                </a:path>
              </a:pathLst>
            </a:custGeom>
            <a:solidFill>
              <a:srgbClr val="000000">
                <a:alpha val="0"/>
              </a:srgbClr>
            </a:solidFill>
            <a:ln w="38100" cap="sq">
              <a:solidFill>
                <a:srgbClr val="768B54"/>
              </a:solidFill>
              <a:prstDash val="solid"/>
              <a:miter/>
            </a:ln>
          </p:spPr>
        </p:sp>
        <p:sp>
          <p:nvSpPr>
            <p:cNvPr id="13" name="TextBox 13"/>
            <p:cNvSpPr txBox="1"/>
            <p:nvPr/>
          </p:nvSpPr>
          <p:spPr>
            <a:xfrm>
              <a:off x="0" y="-47625"/>
              <a:ext cx="236912" cy="807029"/>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9153833" y="7337773"/>
            <a:ext cx="568543" cy="587648"/>
            <a:chOff x="0" y="0"/>
            <a:chExt cx="149740" cy="154771"/>
          </a:xfrm>
        </p:grpSpPr>
        <p:sp>
          <p:nvSpPr>
            <p:cNvPr id="15" name="Freeform 15"/>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16" name="TextBox 16"/>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17" name="Group 17"/>
          <p:cNvGrpSpPr>
            <a:grpSpLocks noChangeAspect="1"/>
          </p:cNvGrpSpPr>
          <p:nvPr/>
        </p:nvGrpSpPr>
        <p:grpSpPr>
          <a:xfrm>
            <a:off x="2656858" y="4194728"/>
            <a:ext cx="7528502" cy="4318257"/>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73F42"/>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768B54"/>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373F42"/>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373F42"/>
            </a:solidFill>
          </p:spPr>
        </p:sp>
      </p:grpSp>
      <p:grpSp>
        <p:nvGrpSpPr>
          <p:cNvPr id="23" name="Group 23"/>
          <p:cNvGrpSpPr/>
          <p:nvPr/>
        </p:nvGrpSpPr>
        <p:grpSpPr>
          <a:xfrm>
            <a:off x="8615833" y="3065947"/>
            <a:ext cx="780028" cy="743051"/>
            <a:chOff x="0" y="0"/>
            <a:chExt cx="205439" cy="195701"/>
          </a:xfrm>
        </p:grpSpPr>
        <p:sp>
          <p:nvSpPr>
            <p:cNvPr id="24" name="Freeform 24"/>
            <p:cNvSpPr/>
            <p:nvPr/>
          </p:nvSpPr>
          <p:spPr>
            <a:xfrm>
              <a:off x="0" y="0"/>
              <a:ext cx="205439" cy="195701"/>
            </a:xfrm>
            <a:custGeom>
              <a:avLst/>
              <a:gdLst/>
              <a:ahLst/>
              <a:cxnLst/>
              <a:rect l="l" t="t" r="r" b="b"/>
              <a:pathLst>
                <a:path w="205439" h="195701">
                  <a:moveTo>
                    <a:pt x="0" y="0"/>
                  </a:moveTo>
                  <a:lnTo>
                    <a:pt x="205439" y="0"/>
                  </a:lnTo>
                  <a:lnTo>
                    <a:pt x="205439" y="195701"/>
                  </a:lnTo>
                  <a:lnTo>
                    <a:pt x="0" y="195701"/>
                  </a:lnTo>
                  <a:close/>
                </a:path>
              </a:pathLst>
            </a:custGeom>
            <a:solidFill>
              <a:srgbClr val="768B54"/>
            </a:solidFill>
          </p:spPr>
        </p:sp>
        <p:sp>
          <p:nvSpPr>
            <p:cNvPr id="25" name="TextBox 25"/>
            <p:cNvSpPr txBox="1"/>
            <p:nvPr/>
          </p:nvSpPr>
          <p:spPr>
            <a:xfrm>
              <a:off x="0" y="-47625"/>
              <a:ext cx="205439" cy="243326"/>
            </a:xfrm>
            <a:prstGeom prst="rect">
              <a:avLst/>
            </a:prstGeom>
          </p:spPr>
          <p:txBody>
            <a:bodyPr lIns="50800" tIns="50800" rIns="50800" bIns="50800" rtlCol="0" anchor="ctr"/>
            <a:lstStyle/>
            <a:p>
              <a:pPr algn="ctr">
                <a:lnSpc>
                  <a:spcPts val="3499"/>
                </a:lnSpc>
              </a:pPr>
              <a:endParaRPr/>
            </a:p>
          </p:txBody>
        </p:sp>
      </p:grpSp>
      <p:sp>
        <p:nvSpPr>
          <p:cNvPr id="26" name="TextBox 26"/>
          <p:cNvSpPr txBox="1"/>
          <p:nvPr/>
        </p:nvSpPr>
        <p:spPr>
          <a:xfrm>
            <a:off x="3323230" y="2677337"/>
            <a:ext cx="5292604" cy="1198017"/>
          </a:xfrm>
          <a:prstGeom prst="rect">
            <a:avLst/>
          </a:prstGeom>
        </p:spPr>
        <p:txBody>
          <a:bodyPr lIns="0" tIns="0" rIns="0" bIns="0" rtlCol="0" anchor="t">
            <a:spAutoFit/>
          </a:bodyPr>
          <a:lstStyle/>
          <a:p>
            <a:pPr>
              <a:lnSpc>
                <a:spcPts val="4605"/>
              </a:lnSpc>
            </a:pPr>
            <a:r>
              <a:rPr lang="en-US" sz="4471">
                <a:solidFill>
                  <a:srgbClr val="373F42"/>
                </a:solidFill>
                <a:latin typeface="Merriweather Sans Bold"/>
              </a:rPr>
              <a:t>PRODUK ATAU LAYANAN</a:t>
            </a:r>
          </a:p>
        </p:txBody>
      </p:sp>
      <p:grpSp>
        <p:nvGrpSpPr>
          <p:cNvPr id="27" name="Group 27"/>
          <p:cNvGrpSpPr/>
          <p:nvPr/>
        </p:nvGrpSpPr>
        <p:grpSpPr>
          <a:xfrm>
            <a:off x="13332999" y="2452520"/>
            <a:ext cx="784442" cy="158141"/>
            <a:chOff x="0" y="0"/>
            <a:chExt cx="206602" cy="41650"/>
          </a:xfrm>
        </p:grpSpPr>
        <p:sp>
          <p:nvSpPr>
            <p:cNvPr id="28" name="Freeform 28"/>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29" name="TextBox 29"/>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sp>
        <p:nvSpPr>
          <p:cNvPr id="30" name="Freeform 30"/>
          <p:cNvSpPr/>
          <p:nvPr/>
        </p:nvSpPr>
        <p:spPr>
          <a:xfrm rot="5400000">
            <a:off x="-464283" y="-471075"/>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Freeform 31"/>
          <p:cNvSpPr/>
          <p:nvPr/>
        </p:nvSpPr>
        <p:spPr>
          <a:xfrm rot="5400000">
            <a:off x="-2275827" y="1269682"/>
            <a:ext cx="6195943" cy="2261519"/>
          </a:xfrm>
          <a:custGeom>
            <a:avLst/>
            <a:gdLst/>
            <a:ahLst/>
            <a:cxnLst/>
            <a:rect l="l" t="t" r="r" b="b"/>
            <a:pathLst>
              <a:path w="6195943" h="2261519">
                <a:moveTo>
                  <a:pt x="0" y="0"/>
                </a:moveTo>
                <a:lnTo>
                  <a:pt x="6195943" y="0"/>
                </a:lnTo>
                <a:lnTo>
                  <a:pt x="6195943" y="2261520"/>
                </a:lnTo>
                <a:lnTo>
                  <a:pt x="0" y="2261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2" name="Group 32"/>
          <p:cNvGrpSpPr/>
          <p:nvPr/>
        </p:nvGrpSpPr>
        <p:grpSpPr>
          <a:xfrm rot="-10736161">
            <a:off x="16685351" y="1041879"/>
            <a:ext cx="568543" cy="587648"/>
            <a:chOff x="0" y="0"/>
            <a:chExt cx="149740" cy="154771"/>
          </a:xfrm>
        </p:grpSpPr>
        <p:sp>
          <p:nvSpPr>
            <p:cNvPr id="33" name="Freeform 33"/>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4" name="TextBox 34"/>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rot="-10736161">
            <a:off x="16959007" y="1789735"/>
            <a:ext cx="284271" cy="237708"/>
            <a:chOff x="0" y="0"/>
            <a:chExt cx="74870" cy="62606"/>
          </a:xfrm>
        </p:grpSpPr>
        <p:sp>
          <p:nvSpPr>
            <p:cNvPr id="36" name="Freeform 36"/>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7" name="TextBox 37"/>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rot="-10736161">
            <a:off x="16260505" y="1031319"/>
            <a:ext cx="284271" cy="237708"/>
            <a:chOff x="0" y="0"/>
            <a:chExt cx="74870" cy="62606"/>
          </a:xfrm>
        </p:grpSpPr>
        <p:sp>
          <p:nvSpPr>
            <p:cNvPr id="39" name="Freeform 39"/>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40" name="TextBox 40"/>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996212" y="9234820"/>
            <a:ext cx="20004119" cy="1673095"/>
            <a:chOff x="0" y="0"/>
            <a:chExt cx="5268575" cy="440650"/>
          </a:xfrm>
        </p:grpSpPr>
        <p:sp>
          <p:nvSpPr>
            <p:cNvPr id="42" name="Freeform 42"/>
            <p:cNvSpPr/>
            <p:nvPr/>
          </p:nvSpPr>
          <p:spPr>
            <a:xfrm>
              <a:off x="0" y="0"/>
              <a:ext cx="5268575" cy="440650"/>
            </a:xfrm>
            <a:custGeom>
              <a:avLst/>
              <a:gdLst/>
              <a:ahLst/>
              <a:cxnLst/>
              <a:rect l="l" t="t" r="r" b="b"/>
              <a:pathLst>
                <a:path w="5268575" h="440650">
                  <a:moveTo>
                    <a:pt x="0" y="0"/>
                  </a:moveTo>
                  <a:lnTo>
                    <a:pt x="5268575" y="0"/>
                  </a:lnTo>
                  <a:lnTo>
                    <a:pt x="5268575" y="440650"/>
                  </a:lnTo>
                  <a:lnTo>
                    <a:pt x="0" y="440650"/>
                  </a:lnTo>
                  <a:close/>
                </a:path>
              </a:pathLst>
            </a:custGeom>
            <a:solidFill>
              <a:srgbClr val="373F42"/>
            </a:solidFill>
          </p:spPr>
        </p:sp>
        <p:sp>
          <p:nvSpPr>
            <p:cNvPr id="43" name="TextBox 43"/>
            <p:cNvSpPr txBox="1"/>
            <p:nvPr/>
          </p:nvSpPr>
          <p:spPr>
            <a:xfrm>
              <a:off x="0" y="-47625"/>
              <a:ext cx="5268575" cy="488275"/>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996212" y="9504160"/>
            <a:ext cx="20004119" cy="1835020"/>
            <a:chOff x="0" y="0"/>
            <a:chExt cx="5268575" cy="483297"/>
          </a:xfrm>
        </p:grpSpPr>
        <p:sp>
          <p:nvSpPr>
            <p:cNvPr id="45" name="Freeform 45"/>
            <p:cNvSpPr/>
            <p:nvPr/>
          </p:nvSpPr>
          <p:spPr>
            <a:xfrm>
              <a:off x="0" y="0"/>
              <a:ext cx="5268575" cy="483297"/>
            </a:xfrm>
            <a:custGeom>
              <a:avLst/>
              <a:gdLst/>
              <a:ahLst/>
              <a:cxnLst/>
              <a:rect l="l" t="t" r="r" b="b"/>
              <a:pathLst>
                <a:path w="5268575" h="483297">
                  <a:moveTo>
                    <a:pt x="0" y="0"/>
                  </a:moveTo>
                  <a:lnTo>
                    <a:pt x="5268575" y="0"/>
                  </a:lnTo>
                  <a:lnTo>
                    <a:pt x="5268575" y="483297"/>
                  </a:lnTo>
                  <a:lnTo>
                    <a:pt x="0" y="483297"/>
                  </a:lnTo>
                  <a:close/>
                </a:path>
              </a:pathLst>
            </a:custGeom>
            <a:solidFill>
              <a:srgbClr val="768B54"/>
            </a:solidFill>
          </p:spPr>
        </p:sp>
        <p:sp>
          <p:nvSpPr>
            <p:cNvPr id="46" name="TextBox 46"/>
            <p:cNvSpPr txBox="1"/>
            <p:nvPr/>
          </p:nvSpPr>
          <p:spPr>
            <a:xfrm>
              <a:off x="0" y="-47625"/>
              <a:ext cx="5268575" cy="530922"/>
            </a:xfrm>
            <a:prstGeom prst="rect">
              <a:avLst/>
            </a:prstGeom>
          </p:spPr>
          <p:txBody>
            <a:bodyPr lIns="50800" tIns="50800" rIns="50800" bIns="50800" rtlCol="0" anchor="ctr"/>
            <a:lstStyle/>
            <a:p>
              <a:pPr algn="ctr">
                <a:lnSpc>
                  <a:spcPts val="3499"/>
                </a:lnSpc>
              </a:pPr>
              <a:endParaRPr/>
            </a:p>
          </p:txBody>
        </p:sp>
      </p:grpSp>
      <p:grpSp>
        <p:nvGrpSpPr>
          <p:cNvPr id="47" name="Group 47"/>
          <p:cNvGrpSpPr/>
          <p:nvPr/>
        </p:nvGrpSpPr>
        <p:grpSpPr>
          <a:xfrm rot="-10736161">
            <a:off x="8872353" y="1977835"/>
            <a:ext cx="419791" cy="368141"/>
            <a:chOff x="0" y="0"/>
            <a:chExt cx="110562" cy="96959"/>
          </a:xfrm>
        </p:grpSpPr>
        <p:sp>
          <p:nvSpPr>
            <p:cNvPr id="48" name="Freeform 48"/>
            <p:cNvSpPr/>
            <p:nvPr/>
          </p:nvSpPr>
          <p:spPr>
            <a:xfrm>
              <a:off x="0" y="0"/>
              <a:ext cx="110562" cy="96959"/>
            </a:xfrm>
            <a:custGeom>
              <a:avLst/>
              <a:gdLst/>
              <a:ahLst/>
              <a:cxnLst/>
              <a:rect l="l" t="t" r="r" b="b"/>
              <a:pathLst>
                <a:path w="110562" h="96959">
                  <a:moveTo>
                    <a:pt x="0" y="0"/>
                  </a:moveTo>
                  <a:lnTo>
                    <a:pt x="110562" y="0"/>
                  </a:lnTo>
                  <a:lnTo>
                    <a:pt x="110562" y="96959"/>
                  </a:lnTo>
                  <a:lnTo>
                    <a:pt x="0" y="96959"/>
                  </a:lnTo>
                  <a:close/>
                </a:path>
              </a:pathLst>
            </a:custGeom>
            <a:solidFill>
              <a:srgbClr val="000000">
                <a:alpha val="0"/>
              </a:srgbClr>
            </a:solidFill>
            <a:ln w="38100" cap="sq">
              <a:solidFill>
                <a:srgbClr val="768B54"/>
              </a:solidFill>
              <a:prstDash val="solid"/>
              <a:miter/>
            </a:ln>
          </p:spPr>
        </p:sp>
        <p:sp>
          <p:nvSpPr>
            <p:cNvPr id="49" name="TextBox 49"/>
            <p:cNvSpPr txBox="1"/>
            <p:nvPr/>
          </p:nvSpPr>
          <p:spPr>
            <a:xfrm>
              <a:off x="0" y="-47625"/>
              <a:ext cx="110562" cy="144584"/>
            </a:xfrm>
            <a:prstGeom prst="rect">
              <a:avLst/>
            </a:prstGeom>
          </p:spPr>
          <p:txBody>
            <a:bodyPr lIns="50800" tIns="50800" rIns="50800" bIns="50800" rtlCol="0" anchor="ctr"/>
            <a:lstStyle/>
            <a:p>
              <a:pPr algn="ctr">
                <a:lnSpc>
                  <a:spcPts val="3499"/>
                </a:lnSpc>
              </a:pPr>
              <a:endParaRPr/>
            </a:p>
          </p:txBody>
        </p:sp>
      </p:grpSp>
      <p:grpSp>
        <p:nvGrpSpPr>
          <p:cNvPr id="50" name="Group 50"/>
          <p:cNvGrpSpPr/>
          <p:nvPr/>
        </p:nvGrpSpPr>
        <p:grpSpPr>
          <a:xfrm>
            <a:off x="8173095" y="1988153"/>
            <a:ext cx="201578" cy="173753"/>
            <a:chOff x="0" y="0"/>
            <a:chExt cx="53091" cy="45762"/>
          </a:xfrm>
        </p:grpSpPr>
        <p:sp>
          <p:nvSpPr>
            <p:cNvPr id="51" name="Freeform 51"/>
            <p:cNvSpPr/>
            <p:nvPr/>
          </p:nvSpPr>
          <p:spPr>
            <a:xfrm>
              <a:off x="0" y="0"/>
              <a:ext cx="53091" cy="45762"/>
            </a:xfrm>
            <a:custGeom>
              <a:avLst/>
              <a:gdLst/>
              <a:ahLst/>
              <a:cxnLst/>
              <a:rect l="l" t="t" r="r" b="b"/>
              <a:pathLst>
                <a:path w="53091" h="45762">
                  <a:moveTo>
                    <a:pt x="0" y="0"/>
                  </a:moveTo>
                  <a:lnTo>
                    <a:pt x="53091" y="0"/>
                  </a:lnTo>
                  <a:lnTo>
                    <a:pt x="53091" y="45762"/>
                  </a:lnTo>
                  <a:lnTo>
                    <a:pt x="0" y="45762"/>
                  </a:lnTo>
                  <a:close/>
                </a:path>
              </a:pathLst>
            </a:custGeom>
            <a:solidFill>
              <a:srgbClr val="768B54"/>
            </a:solidFill>
          </p:spPr>
        </p:sp>
        <p:sp>
          <p:nvSpPr>
            <p:cNvPr id="52" name="TextBox 52"/>
            <p:cNvSpPr txBox="1"/>
            <p:nvPr/>
          </p:nvSpPr>
          <p:spPr>
            <a:xfrm>
              <a:off x="0" y="-47625"/>
              <a:ext cx="53091" cy="93387"/>
            </a:xfrm>
            <a:prstGeom prst="rect">
              <a:avLst/>
            </a:prstGeom>
          </p:spPr>
          <p:txBody>
            <a:bodyPr lIns="50800" tIns="50800" rIns="50800" bIns="50800" rtlCol="0" anchor="ctr"/>
            <a:lstStyle/>
            <a:p>
              <a:pPr algn="ctr">
                <a:lnSpc>
                  <a:spcPts val="3499"/>
                </a:lnSpc>
              </a:pPr>
              <a:endParaRPr/>
            </a:p>
          </p:txBody>
        </p:sp>
      </p:grpSp>
      <p:sp>
        <p:nvSpPr>
          <p:cNvPr id="53" name="TextBox 53"/>
          <p:cNvSpPr txBox="1"/>
          <p:nvPr/>
        </p:nvSpPr>
        <p:spPr>
          <a:xfrm>
            <a:off x="10185360" y="2923072"/>
            <a:ext cx="5639929" cy="4593243"/>
          </a:xfrm>
          <a:prstGeom prst="rect">
            <a:avLst/>
          </a:prstGeom>
        </p:spPr>
        <p:txBody>
          <a:bodyPr lIns="0" tIns="0" rIns="0" bIns="0" rtlCol="0" anchor="t">
            <a:spAutoFit/>
          </a:bodyPr>
          <a:lstStyle/>
          <a:p>
            <a:pPr marL="569392" lvl="1" indent="-284696" algn="just">
              <a:lnSpc>
                <a:spcPts val="3692"/>
              </a:lnSpc>
              <a:buFont typeface="Arial"/>
              <a:buChar char="•"/>
            </a:pPr>
            <a:r>
              <a:rPr lang="en-US" sz="2637">
                <a:solidFill>
                  <a:srgbClr val="000000"/>
                </a:solidFill>
                <a:latin typeface="DM Sans"/>
              </a:rPr>
              <a:t>Produk yang menjadi fokus utama bisnis saat ini adalah selada dengan jenis hidroponik </a:t>
            </a:r>
          </a:p>
          <a:p>
            <a:pPr algn="just">
              <a:lnSpc>
                <a:spcPts val="3692"/>
              </a:lnSpc>
            </a:pPr>
            <a:endParaRPr lang="en-US" sz="2637">
              <a:solidFill>
                <a:srgbClr val="000000"/>
              </a:solidFill>
              <a:latin typeface="DM Sans"/>
            </a:endParaRPr>
          </a:p>
          <a:p>
            <a:pPr marL="569392" lvl="1" indent="-284696" algn="just">
              <a:lnSpc>
                <a:spcPts val="3692"/>
              </a:lnSpc>
              <a:buFont typeface="Arial"/>
              <a:buChar char="•"/>
            </a:pPr>
            <a:r>
              <a:rPr lang="en-US" sz="2637">
                <a:solidFill>
                  <a:srgbClr val="000000"/>
                </a:solidFill>
                <a:latin typeface="DM Sans"/>
              </a:rPr>
              <a:t>Mengutamakan kualitas hasil panen yang tinggi dan tergolong sehat dibandingkan dengan selada konvensional atau selada tanah yang menggunakan pestisida dan pupuk kimia. </a:t>
            </a:r>
          </a:p>
        </p:txBody>
      </p:sp>
      <p:pic>
        <p:nvPicPr>
          <p:cNvPr id="55" name="Picture 54">
            <a:extLst>
              <a:ext uri="{FF2B5EF4-FFF2-40B4-BE49-F238E27FC236}">
                <a16:creationId xmlns:a16="http://schemas.microsoft.com/office/drawing/2014/main" xmlns="" id="{E52263C7-69CB-4701-ABBF-83212DAB46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4515" y="4433420"/>
            <a:ext cx="5721011" cy="36658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326274515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592E"/>
        </a:solidFill>
        <a:effectLst/>
      </p:bgPr>
    </p:bg>
    <p:spTree>
      <p:nvGrpSpPr>
        <p:cNvPr id="1" name=""/>
        <p:cNvGrpSpPr/>
        <p:nvPr/>
      </p:nvGrpSpPr>
      <p:grpSpPr>
        <a:xfrm>
          <a:off x="0" y="0"/>
          <a:ext cx="0" cy="0"/>
          <a:chOff x="0" y="0"/>
          <a:chExt cx="0" cy="0"/>
        </a:xfrm>
      </p:grpSpPr>
      <p:grpSp>
        <p:nvGrpSpPr>
          <p:cNvPr id="2" name="Group 2"/>
          <p:cNvGrpSpPr/>
          <p:nvPr/>
        </p:nvGrpSpPr>
        <p:grpSpPr>
          <a:xfrm>
            <a:off x="407506" y="2080181"/>
            <a:ext cx="2657385" cy="4942683"/>
            <a:chOff x="0" y="0"/>
            <a:chExt cx="699887" cy="1301777"/>
          </a:xfrm>
        </p:grpSpPr>
        <p:sp>
          <p:nvSpPr>
            <p:cNvPr id="3" name="Freeform 3"/>
            <p:cNvSpPr/>
            <p:nvPr/>
          </p:nvSpPr>
          <p:spPr>
            <a:xfrm>
              <a:off x="0" y="0"/>
              <a:ext cx="699887" cy="1301777"/>
            </a:xfrm>
            <a:custGeom>
              <a:avLst/>
              <a:gdLst/>
              <a:ahLst/>
              <a:cxnLst/>
              <a:rect l="l" t="t" r="r" b="b"/>
              <a:pathLst>
                <a:path w="699887" h="1301777">
                  <a:moveTo>
                    <a:pt x="23307" y="0"/>
                  </a:moveTo>
                  <a:lnTo>
                    <a:pt x="676581" y="0"/>
                  </a:lnTo>
                  <a:cubicBezTo>
                    <a:pt x="682762" y="0"/>
                    <a:pt x="688690" y="2456"/>
                    <a:pt x="693061" y="6826"/>
                  </a:cubicBezTo>
                  <a:cubicBezTo>
                    <a:pt x="697432" y="11197"/>
                    <a:pt x="699887" y="17126"/>
                    <a:pt x="699887" y="23307"/>
                  </a:cubicBezTo>
                  <a:lnTo>
                    <a:pt x="699887" y="1278470"/>
                  </a:lnTo>
                  <a:cubicBezTo>
                    <a:pt x="699887" y="1291342"/>
                    <a:pt x="689453" y="1301777"/>
                    <a:pt x="676581" y="1301777"/>
                  </a:cubicBezTo>
                  <a:lnTo>
                    <a:pt x="23307" y="1301777"/>
                  </a:lnTo>
                  <a:cubicBezTo>
                    <a:pt x="17126" y="1301777"/>
                    <a:pt x="11197" y="1299321"/>
                    <a:pt x="6826" y="1294950"/>
                  </a:cubicBezTo>
                  <a:cubicBezTo>
                    <a:pt x="2456" y="1290579"/>
                    <a:pt x="0" y="1284651"/>
                    <a:pt x="0" y="1278470"/>
                  </a:cubicBezTo>
                  <a:lnTo>
                    <a:pt x="0" y="23307"/>
                  </a:lnTo>
                  <a:cubicBezTo>
                    <a:pt x="0" y="10435"/>
                    <a:pt x="10435" y="0"/>
                    <a:pt x="23307" y="0"/>
                  </a:cubicBezTo>
                  <a:close/>
                </a:path>
              </a:pathLst>
            </a:custGeom>
            <a:solidFill>
              <a:srgbClr val="4A4E69"/>
            </a:solidFill>
            <a:ln w="19050" cap="sq">
              <a:solidFill>
                <a:srgbClr val="4A4E69"/>
              </a:solidFill>
              <a:prstDash val="solid"/>
              <a:miter/>
            </a:ln>
          </p:spPr>
        </p:sp>
        <p:sp>
          <p:nvSpPr>
            <p:cNvPr id="4" name="TextBox 4"/>
            <p:cNvSpPr txBox="1"/>
            <p:nvPr/>
          </p:nvSpPr>
          <p:spPr>
            <a:xfrm>
              <a:off x="0" y="9525"/>
              <a:ext cx="699887"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407506" y="8425769"/>
            <a:ext cx="7881723" cy="1482728"/>
            <a:chOff x="0" y="0"/>
            <a:chExt cx="2075845" cy="390513"/>
          </a:xfrm>
        </p:grpSpPr>
        <p:sp>
          <p:nvSpPr>
            <p:cNvPr id="6" name="Freeform 6"/>
            <p:cNvSpPr/>
            <p:nvPr/>
          </p:nvSpPr>
          <p:spPr>
            <a:xfrm>
              <a:off x="0" y="0"/>
              <a:ext cx="2075845" cy="390513"/>
            </a:xfrm>
            <a:custGeom>
              <a:avLst/>
              <a:gdLst/>
              <a:ahLst/>
              <a:cxnLst/>
              <a:rect l="l" t="t" r="r" b="b"/>
              <a:pathLst>
                <a:path w="2075845" h="390513">
                  <a:moveTo>
                    <a:pt x="7858" y="0"/>
                  </a:moveTo>
                  <a:lnTo>
                    <a:pt x="2067987" y="0"/>
                  </a:lnTo>
                  <a:cubicBezTo>
                    <a:pt x="2072327" y="0"/>
                    <a:pt x="2075845" y="3518"/>
                    <a:pt x="2075845" y="7858"/>
                  </a:cubicBezTo>
                  <a:lnTo>
                    <a:pt x="2075845" y="382655"/>
                  </a:lnTo>
                  <a:cubicBezTo>
                    <a:pt x="2075845" y="384739"/>
                    <a:pt x="2075017" y="386738"/>
                    <a:pt x="2073543" y="388211"/>
                  </a:cubicBezTo>
                  <a:cubicBezTo>
                    <a:pt x="2072069" y="389685"/>
                    <a:pt x="2070071" y="390513"/>
                    <a:pt x="2067987" y="390513"/>
                  </a:cubicBezTo>
                  <a:lnTo>
                    <a:pt x="7858" y="390513"/>
                  </a:lnTo>
                  <a:cubicBezTo>
                    <a:pt x="3518" y="390513"/>
                    <a:pt x="0" y="386995"/>
                    <a:pt x="0" y="382655"/>
                  </a:cubicBezTo>
                  <a:lnTo>
                    <a:pt x="0" y="7858"/>
                  </a:lnTo>
                  <a:cubicBezTo>
                    <a:pt x="0" y="5774"/>
                    <a:pt x="828" y="3775"/>
                    <a:pt x="2302" y="2302"/>
                  </a:cubicBezTo>
                  <a:cubicBezTo>
                    <a:pt x="3775" y="828"/>
                    <a:pt x="5774" y="0"/>
                    <a:pt x="7858" y="0"/>
                  </a:cubicBezTo>
                  <a:close/>
                </a:path>
              </a:pathLst>
            </a:custGeom>
            <a:solidFill>
              <a:srgbClr val="4A4E69"/>
            </a:solidFill>
            <a:ln w="19050" cap="sq">
              <a:solidFill>
                <a:srgbClr val="4A4E69"/>
              </a:solidFill>
              <a:prstDash val="solid"/>
              <a:miter/>
            </a:ln>
          </p:spPr>
        </p:sp>
        <p:sp>
          <p:nvSpPr>
            <p:cNvPr id="7" name="TextBox 7"/>
            <p:cNvSpPr txBox="1"/>
            <p:nvPr/>
          </p:nvSpPr>
          <p:spPr>
            <a:xfrm>
              <a:off x="0" y="9525"/>
              <a:ext cx="2075845" cy="38098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8382544" y="8425769"/>
            <a:ext cx="8658814" cy="1482728"/>
            <a:chOff x="0" y="0"/>
            <a:chExt cx="2280511" cy="390513"/>
          </a:xfrm>
        </p:grpSpPr>
        <p:sp>
          <p:nvSpPr>
            <p:cNvPr id="9" name="Freeform 9"/>
            <p:cNvSpPr/>
            <p:nvPr/>
          </p:nvSpPr>
          <p:spPr>
            <a:xfrm>
              <a:off x="0" y="0"/>
              <a:ext cx="2280511" cy="390513"/>
            </a:xfrm>
            <a:custGeom>
              <a:avLst/>
              <a:gdLst/>
              <a:ahLst/>
              <a:cxnLst/>
              <a:rect l="l" t="t" r="r" b="b"/>
              <a:pathLst>
                <a:path w="2280511" h="390513">
                  <a:moveTo>
                    <a:pt x="7153" y="0"/>
                  </a:moveTo>
                  <a:lnTo>
                    <a:pt x="2273358" y="0"/>
                  </a:lnTo>
                  <a:cubicBezTo>
                    <a:pt x="2277308" y="0"/>
                    <a:pt x="2280511" y="3202"/>
                    <a:pt x="2280511" y="7153"/>
                  </a:cubicBezTo>
                  <a:lnTo>
                    <a:pt x="2280511" y="383360"/>
                  </a:lnTo>
                  <a:cubicBezTo>
                    <a:pt x="2280511" y="387310"/>
                    <a:pt x="2277308" y="390513"/>
                    <a:pt x="2273358" y="390513"/>
                  </a:cubicBezTo>
                  <a:lnTo>
                    <a:pt x="7153" y="390513"/>
                  </a:lnTo>
                  <a:cubicBezTo>
                    <a:pt x="3202" y="390513"/>
                    <a:pt x="0" y="387310"/>
                    <a:pt x="0" y="383360"/>
                  </a:cubicBezTo>
                  <a:lnTo>
                    <a:pt x="0" y="7153"/>
                  </a:lnTo>
                  <a:cubicBezTo>
                    <a:pt x="0" y="3202"/>
                    <a:pt x="3202" y="0"/>
                    <a:pt x="7153" y="0"/>
                  </a:cubicBezTo>
                  <a:close/>
                </a:path>
              </a:pathLst>
            </a:custGeom>
            <a:solidFill>
              <a:srgbClr val="4A4E69"/>
            </a:solidFill>
            <a:ln w="19050" cap="sq">
              <a:solidFill>
                <a:srgbClr val="4A4E69"/>
              </a:solidFill>
              <a:prstDash val="solid"/>
              <a:miter/>
            </a:ln>
          </p:spPr>
        </p:sp>
        <p:sp>
          <p:nvSpPr>
            <p:cNvPr id="10" name="TextBox 10"/>
            <p:cNvSpPr txBox="1"/>
            <p:nvPr/>
          </p:nvSpPr>
          <p:spPr>
            <a:xfrm>
              <a:off x="0" y="9525"/>
              <a:ext cx="2280511" cy="38098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 name="Group 11"/>
          <p:cNvGrpSpPr/>
          <p:nvPr/>
        </p:nvGrpSpPr>
        <p:grpSpPr>
          <a:xfrm>
            <a:off x="15567091" y="2080181"/>
            <a:ext cx="2286158" cy="4942683"/>
            <a:chOff x="0" y="0"/>
            <a:chExt cx="602116" cy="1301777"/>
          </a:xfrm>
        </p:grpSpPr>
        <p:sp>
          <p:nvSpPr>
            <p:cNvPr id="12" name="Freeform 12"/>
            <p:cNvSpPr/>
            <p:nvPr/>
          </p:nvSpPr>
          <p:spPr>
            <a:xfrm>
              <a:off x="0" y="0"/>
              <a:ext cx="602116" cy="1301777"/>
            </a:xfrm>
            <a:custGeom>
              <a:avLst/>
              <a:gdLst/>
              <a:ahLst/>
              <a:cxnLst/>
              <a:rect l="l" t="t" r="r" b="b"/>
              <a:pathLst>
                <a:path w="602116" h="1301777">
                  <a:moveTo>
                    <a:pt x="27091" y="0"/>
                  </a:moveTo>
                  <a:lnTo>
                    <a:pt x="575024" y="0"/>
                  </a:lnTo>
                  <a:cubicBezTo>
                    <a:pt x="582209" y="0"/>
                    <a:pt x="589100" y="2854"/>
                    <a:pt x="594181" y="7935"/>
                  </a:cubicBezTo>
                  <a:cubicBezTo>
                    <a:pt x="599261" y="13016"/>
                    <a:pt x="602116" y="19906"/>
                    <a:pt x="602116" y="27091"/>
                  </a:cubicBezTo>
                  <a:lnTo>
                    <a:pt x="602116" y="1274685"/>
                  </a:lnTo>
                  <a:cubicBezTo>
                    <a:pt x="602116" y="1281870"/>
                    <a:pt x="599261" y="1288761"/>
                    <a:pt x="594181" y="1293842"/>
                  </a:cubicBezTo>
                  <a:cubicBezTo>
                    <a:pt x="589100" y="1298922"/>
                    <a:pt x="582209" y="1301777"/>
                    <a:pt x="575024" y="1301777"/>
                  </a:cubicBezTo>
                  <a:lnTo>
                    <a:pt x="27091" y="1301777"/>
                  </a:lnTo>
                  <a:cubicBezTo>
                    <a:pt x="19906" y="1301777"/>
                    <a:pt x="13016" y="1298922"/>
                    <a:pt x="7935" y="1293842"/>
                  </a:cubicBezTo>
                  <a:cubicBezTo>
                    <a:pt x="2854" y="1288761"/>
                    <a:pt x="0" y="1281870"/>
                    <a:pt x="0" y="1274685"/>
                  </a:cubicBezTo>
                  <a:lnTo>
                    <a:pt x="0" y="27091"/>
                  </a:lnTo>
                  <a:cubicBezTo>
                    <a:pt x="0" y="19906"/>
                    <a:pt x="2854" y="13016"/>
                    <a:pt x="7935" y="7935"/>
                  </a:cubicBezTo>
                  <a:cubicBezTo>
                    <a:pt x="13016" y="2854"/>
                    <a:pt x="19906" y="0"/>
                    <a:pt x="27091" y="0"/>
                  </a:cubicBezTo>
                  <a:close/>
                </a:path>
              </a:pathLst>
            </a:custGeom>
            <a:solidFill>
              <a:srgbClr val="4A4E69"/>
            </a:solidFill>
            <a:ln w="19050" cap="sq">
              <a:solidFill>
                <a:srgbClr val="4A4E69"/>
              </a:solidFill>
              <a:prstDash val="solid"/>
              <a:miter/>
            </a:ln>
          </p:spPr>
        </p:sp>
        <p:sp>
          <p:nvSpPr>
            <p:cNvPr id="13" name="TextBox 13"/>
            <p:cNvSpPr txBox="1"/>
            <p:nvPr/>
          </p:nvSpPr>
          <p:spPr>
            <a:xfrm>
              <a:off x="0" y="9525"/>
              <a:ext cx="602116"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 name="Group 14"/>
          <p:cNvGrpSpPr/>
          <p:nvPr/>
        </p:nvGrpSpPr>
        <p:grpSpPr>
          <a:xfrm>
            <a:off x="8318651" y="2080181"/>
            <a:ext cx="2519104" cy="4942683"/>
            <a:chOff x="0" y="0"/>
            <a:chExt cx="663468" cy="1301777"/>
          </a:xfrm>
        </p:grpSpPr>
        <p:sp>
          <p:nvSpPr>
            <p:cNvPr id="15" name="Freeform 15"/>
            <p:cNvSpPr/>
            <p:nvPr/>
          </p:nvSpPr>
          <p:spPr>
            <a:xfrm>
              <a:off x="0" y="0"/>
              <a:ext cx="663468" cy="1301777"/>
            </a:xfrm>
            <a:custGeom>
              <a:avLst/>
              <a:gdLst/>
              <a:ahLst/>
              <a:cxnLst/>
              <a:rect l="l" t="t" r="r" b="b"/>
              <a:pathLst>
                <a:path w="663468" h="1301777">
                  <a:moveTo>
                    <a:pt x="24586" y="0"/>
                  </a:moveTo>
                  <a:lnTo>
                    <a:pt x="638881" y="0"/>
                  </a:lnTo>
                  <a:cubicBezTo>
                    <a:pt x="652460" y="0"/>
                    <a:pt x="663468" y="11008"/>
                    <a:pt x="663468" y="24586"/>
                  </a:cubicBezTo>
                  <a:lnTo>
                    <a:pt x="663468" y="1277190"/>
                  </a:lnTo>
                  <a:cubicBezTo>
                    <a:pt x="663468" y="1290769"/>
                    <a:pt x="652460" y="1301777"/>
                    <a:pt x="638881" y="1301777"/>
                  </a:cubicBezTo>
                  <a:lnTo>
                    <a:pt x="24586" y="1301777"/>
                  </a:lnTo>
                  <a:cubicBezTo>
                    <a:pt x="11008" y="1301777"/>
                    <a:pt x="0" y="1290769"/>
                    <a:pt x="0" y="1277190"/>
                  </a:cubicBezTo>
                  <a:lnTo>
                    <a:pt x="0" y="24586"/>
                  </a:lnTo>
                  <a:cubicBezTo>
                    <a:pt x="0" y="11008"/>
                    <a:pt x="11008" y="0"/>
                    <a:pt x="24586" y="0"/>
                  </a:cubicBezTo>
                  <a:close/>
                </a:path>
              </a:pathLst>
            </a:custGeom>
            <a:solidFill>
              <a:srgbClr val="4A4E69"/>
            </a:solidFill>
            <a:ln w="19050" cap="sq">
              <a:solidFill>
                <a:srgbClr val="4A4E69"/>
              </a:solidFill>
              <a:prstDash val="solid"/>
              <a:miter/>
            </a:ln>
          </p:spPr>
        </p:sp>
        <p:sp>
          <p:nvSpPr>
            <p:cNvPr id="16" name="TextBox 16"/>
            <p:cNvSpPr txBox="1"/>
            <p:nvPr/>
          </p:nvSpPr>
          <p:spPr>
            <a:xfrm>
              <a:off x="0" y="9525"/>
              <a:ext cx="66346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 name="Group 17"/>
          <p:cNvGrpSpPr/>
          <p:nvPr/>
        </p:nvGrpSpPr>
        <p:grpSpPr>
          <a:xfrm>
            <a:off x="407506" y="2080181"/>
            <a:ext cx="2650548" cy="5920740"/>
            <a:chOff x="0" y="0"/>
            <a:chExt cx="698087" cy="1559372"/>
          </a:xfrm>
        </p:grpSpPr>
        <p:sp>
          <p:nvSpPr>
            <p:cNvPr id="18" name="Freeform 18"/>
            <p:cNvSpPr/>
            <p:nvPr/>
          </p:nvSpPr>
          <p:spPr>
            <a:xfrm>
              <a:off x="0" y="0"/>
              <a:ext cx="698087" cy="1559372"/>
            </a:xfrm>
            <a:custGeom>
              <a:avLst/>
              <a:gdLst/>
              <a:ahLst/>
              <a:cxnLst/>
              <a:rect l="l" t="t" r="r" b="b"/>
              <a:pathLst>
                <a:path w="698087" h="1559372">
                  <a:moveTo>
                    <a:pt x="23367" y="0"/>
                  </a:moveTo>
                  <a:lnTo>
                    <a:pt x="674720" y="0"/>
                  </a:lnTo>
                  <a:cubicBezTo>
                    <a:pt x="687625" y="0"/>
                    <a:pt x="698087" y="10462"/>
                    <a:pt x="698087" y="23367"/>
                  </a:cubicBezTo>
                  <a:lnTo>
                    <a:pt x="698087" y="1536005"/>
                  </a:lnTo>
                  <a:cubicBezTo>
                    <a:pt x="698087" y="1542202"/>
                    <a:pt x="695625" y="1548146"/>
                    <a:pt x="691243" y="1552528"/>
                  </a:cubicBezTo>
                  <a:cubicBezTo>
                    <a:pt x="686861" y="1556910"/>
                    <a:pt x="680917" y="1559372"/>
                    <a:pt x="674720" y="1559372"/>
                  </a:cubicBezTo>
                  <a:lnTo>
                    <a:pt x="23367" y="1559372"/>
                  </a:lnTo>
                  <a:cubicBezTo>
                    <a:pt x="10462" y="1559372"/>
                    <a:pt x="0" y="1548910"/>
                    <a:pt x="0" y="1536005"/>
                  </a:cubicBezTo>
                  <a:lnTo>
                    <a:pt x="0" y="23367"/>
                  </a:lnTo>
                  <a:cubicBezTo>
                    <a:pt x="0" y="17170"/>
                    <a:pt x="2462" y="11226"/>
                    <a:pt x="6844" y="6844"/>
                  </a:cubicBezTo>
                  <a:cubicBezTo>
                    <a:pt x="11226" y="2462"/>
                    <a:pt x="17170" y="0"/>
                    <a:pt x="23367" y="0"/>
                  </a:cubicBezTo>
                  <a:close/>
                </a:path>
              </a:pathLst>
            </a:custGeom>
            <a:solidFill>
              <a:srgbClr val="FFFFFF"/>
            </a:solidFill>
            <a:ln w="19050" cap="sq">
              <a:solidFill>
                <a:srgbClr val="4A4E69"/>
              </a:solidFill>
              <a:prstDash val="solid"/>
              <a:miter/>
            </a:ln>
          </p:spPr>
        </p:sp>
        <p:sp>
          <p:nvSpPr>
            <p:cNvPr id="19" name="TextBox 19"/>
            <p:cNvSpPr txBox="1"/>
            <p:nvPr/>
          </p:nvSpPr>
          <p:spPr>
            <a:xfrm>
              <a:off x="0" y="9525"/>
              <a:ext cx="698087" cy="1549847"/>
            </a:xfrm>
            <a:prstGeom prst="rect">
              <a:avLst/>
            </a:prstGeom>
          </p:spPr>
          <p:txBody>
            <a:bodyPr lIns="50800" tIns="50800" rIns="50800" bIns="50800" rtlCol="0" anchor="ctr"/>
            <a:lstStyle/>
            <a:p>
              <a:pPr marL="345439" lvl="1" indent="-172720">
                <a:lnSpc>
                  <a:spcPts val="1919"/>
                </a:lnSpc>
                <a:buFont typeface="Arial"/>
                <a:buChar char="•"/>
              </a:pPr>
              <a:r>
                <a:rPr lang="en-US" sz="1599">
                  <a:solidFill>
                    <a:srgbClr val="000000"/>
                  </a:solidFill>
                  <a:latin typeface="Garet"/>
                </a:rPr>
                <a:t>Pemerintah Aceh</a:t>
              </a:r>
            </a:p>
            <a:p>
              <a:pPr marL="345439" lvl="1" indent="-172720">
                <a:lnSpc>
                  <a:spcPts val="1919"/>
                </a:lnSpc>
                <a:buFont typeface="Arial"/>
                <a:buChar char="•"/>
              </a:pPr>
              <a:r>
                <a:rPr lang="en-US" sz="1599">
                  <a:solidFill>
                    <a:srgbClr val="000000"/>
                  </a:solidFill>
                  <a:latin typeface="Garet"/>
                </a:rPr>
                <a:t>Dinas Pertanian dan Perkebunan</a:t>
              </a:r>
            </a:p>
            <a:p>
              <a:pPr marL="345439" lvl="1" indent="-172720">
                <a:lnSpc>
                  <a:spcPts val="1919"/>
                </a:lnSpc>
                <a:buFont typeface="Arial"/>
                <a:buChar char="•"/>
              </a:pPr>
              <a:r>
                <a:rPr lang="en-US" sz="1599">
                  <a:solidFill>
                    <a:srgbClr val="000000"/>
                  </a:solidFill>
                  <a:latin typeface="Garet"/>
                </a:rPr>
                <a:t>Perangkat Desa</a:t>
              </a:r>
            </a:p>
            <a:p>
              <a:pPr marL="345439" lvl="1" indent="-172720">
                <a:lnSpc>
                  <a:spcPts val="1919"/>
                </a:lnSpc>
                <a:buFont typeface="Arial"/>
                <a:buChar char="•"/>
              </a:pPr>
              <a:r>
                <a:rPr lang="en-US" sz="1599">
                  <a:solidFill>
                    <a:srgbClr val="000000"/>
                  </a:solidFill>
                  <a:latin typeface="Garet"/>
                </a:rPr>
                <a:t>Perusahaan Ekspedisi</a:t>
              </a: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p:txBody>
        </p:sp>
      </p:grpSp>
      <p:grpSp>
        <p:nvGrpSpPr>
          <p:cNvPr id="20" name="Group 20"/>
          <p:cNvGrpSpPr/>
          <p:nvPr/>
        </p:nvGrpSpPr>
        <p:grpSpPr>
          <a:xfrm>
            <a:off x="407506" y="8425769"/>
            <a:ext cx="7846010" cy="1482728"/>
            <a:chOff x="0" y="0"/>
            <a:chExt cx="2066439" cy="390513"/>
          </a:xfrm>
        </p:grpSpPr>
        <p:sp>
          <p:nvSpPr>
            <p:cNvPr id="21" name="Freeform 21"/>
            <p:cNvSpPr/>
            <p:nvPr/>
          </p:nvSpPr>
          <p:spPr>
            <a:xfrm>
              <a:off x="0" y="0"/>
              <a:ext cx="2066439" cy="390513"/>
            </a:xfrm>
            <a:custGeom>
              <a:avLst/>
              <a:gdLst/>
              <a:ahLst/>
              <a:cxnLst/>
              <a:rect l="l" t="t" r="r" b="b"/>
              <a:pathLst>
                <a:path w="2066439" h="390513">
                  <a:moveTo>
                    <a:pt x="7894" y="0"/>
                  </a:moveTo>
                  <a:lnTo>
                    <a:pt x="2058545" y="0"/>
                  </a:lnTo>
                  <a:cubicBezTo>
                    <a:pt x="2060639" y="0"/>
                    <a:pt x="2062646" y="832"/>
                    <a:pt x="2064127" y="2312"/>
                  </a:cubicBezTo>
                  <a:cubicBezTo>
                    <a:pt x="2065607" y="3792"/>
                    <a:pt x="2066439" y="5800"/>
                    <a:pt x="2066439" y="7894"/>
                  </a:cubicBezTo>
                  <a:lnTo>
                    <a:pt x="2066439" y="382619"/>
                  </a:lnTo>
                  <a:cubicBezTo>
                    <a:pt x="2066439" y="386979"/>
                    <a:pt x="2062905" y="390513"/>
                    <a:pt x="2058545" y="390513"/>
                  </a:cubicBezTo>
                  <a:lnTo>
                    <a:pt x="7894" y="390513"/>
                  </a:lnTo>
                  <a:cubicBezTo>
                    <a:pt x="3534" y="390513"/>
                    <a:pt x="0" y="386979"/>
                    <a:pt x="0" y="382619"/>
                  </a:cubicBezTo>
                  <a:lnTo>
                    <a:pt x="0" y="7894"/>
                  </a:lnTo>
                  <a:cubicBezTo>
                    <a:pt x="0" y="3534"/>
                    <a:pt x="3534" y="0"/>
                    <a:pt x="7894" y="0"/>
                  </a:cubicBezTo>
                  <a:close/>
                </a:path>
              </a:pathLst>
            </a:custGeom>
            <a:solidFill>
              <a:srgbClr val="FFFFFF"/>
            </a:solidFill>
            <a:ln w="19050" cap="sq">
              <a:solidFill>
                <a:srgbClr val="4A4E69"/>
              </a:solidFill>
              <a:prstDash val="solid"/>
              <a:miter/>
            </a:ln>
          </p:spPr>
        </p:sp>
        <p:sp>
          <p:nvSpPr>
            <p:cNvPr id="22" name="TextBox 22"/>
            <p:cNvSpPr txBox="1"/>
            <p:nvPr/>
          </p:nvSpPr>
          <p:spPr>
            <a:xfrm>
              <a:off x="0" y="9525"/>
              <a:ext cx="2066439" cy="380988"/>
            </a:xfrm>
            <a:prstGeom prst="rect">
              <a:avLst/>
            </a:prstGeom>
          </p:spPr>
          <p:txBody>
            <a:bodyPr lIns="50800" tIns="50800" rIns="50800" bIns="50800" rtlCol="0" anchor="ctr"/>
            <a:lstStyle/>
            <a:p>
              <a:pPr marL="345439" lvl="1" indent="-172720">
                <a:lnSpc>
                  <a:spcPts val="1919"/>
                </a:lnSpc>
                <a:buFont typeface="Arial"/>
                <a:buChar char="•"/>
              </a:pPr>
              <a:r>
                <a:rPr lang="en-US" sz="1599">
                  <a:solidFill>
                    <a:srgbClr val="000000"/>
                  </a:solidFill>
                  <a:latin typeface="Garet"/>
                </a:rPr>
                <a:t>Sewa lahan</a:t>
              </a:r>
            </a:p>
            <a:p>
              <a:pPr marL="345439" lvl="1" indent="-172720">
                <a:lnSpc>
                  <a:spcPts val="1919"/>
                </a:lnSpc>
                <a:buFont typeface="Arial"/>
                <a:buChar char="•"/>
              </a:pPr>
              <a:r>
                <a:rPr lang="en-US" sz="1599">
                  <a:solidFill>
                    <a:srgbClr val="000000"/>
                  </a:solidFill>
                  <a:latin typeface="Garet"/>
                </a:rPr>
                <a:t>Pembangunan infrastruktur (green house)</a:t>
              </a:r>
            </a:p>
            <a:p>
              <a:pPr marL="345439" lvl="1" indent="-172720">
                <a:lnSpc>
                  <a:spcPts val="1919"/>
                </a:lnSpc>
                <a:buFont typeface="Arial"/>
                <a:buChar char="•"/>
              </a:pPr>
              <a:r>
                <a:rPr lang="en-US" sz="1599">
                  <a:solidFill>
                    <a:srgbClr val="000000"/>
                  </a:solidFill>
                  <a:latin typeface="Garet"/>
                </a:rPr>
                <a:t>Biaya operasional</a:t>
              </a:r>
            </a:p>
            <a:p>
              <a:pPr marL="345439" lvl="1" indent="-172720">
                <a:lnSpc>
                  <a:spcPts val="1919"/>
                </a:lnSpc>
                <a:buFont typeface="Arial"/>
                <a:buChar char="•"/>
              </a:pPr>
              <a:r>
                <a:rPr lang="en-US" sz="1599">
                  <a:solidFill>
                    <a:srgbClr val="000000"/>
                  </a:solidFill>
                  <a:latin typeface="Garet"/>
                </a:rPr>
                <a:t>Pemasaran dan ditribusi</a:t>
              </a:r>
            </a:p>
            <a:p>
              <a:pPr marL="345439" lvl="1" indent="-172720">
                <a:lnSpc>
                  <a:spcPts val="1919"/>
                </a:lnSpc>
                <a:buFont typeface="Arial"/>
                <a:buChar char="•"/>
              </a:pPr>
              <a:r>
                <a:rPr lang="en-US" sz="1599">
                  <a:solidFill>
                    <a:srgbClr val="000000"/>
                  </a:solidFill>
                  <a:latin typeface="Garet"/>
                </a:rPr>
                <a:t>Peralatan hidroponik dan instalasi</a:t>
              </a:r>
            </a:p>
          </p:txBody>
        </p:sp>
      </p:grpSp>
      <p:grpSp>
        <p:nvGrpSpPr>
          <p:cNvPr id="23" name="Group 23"/>
          <p:cNvGrpSpPr/>
          <p:nvPr/>
        </p:nvGrpSpPr>
        <p:grpSpPr>
          <a:xfrm>
            <a:off x="8382544" y="8425769"/>
            <a:ext cx="9429968" cy="1482728"/>
            <a:chOff x="0" y="0"/>
            <a:chExt cx="2483613" cy="390513"/>
          </a:xfrm>
        </p:grpSpPr>
        <p:sp>
          <p:nvSpPr>
            <p:cNvPr id="24" name="Freeform 24"/>
            <p:cNvSpPr/>
            <p:nvPr/>
          </p:nvSpPr>
          <p:spPr>
            <a:xfrm>
              <a:off x="0" y="0"/>
              <a:ext cx="2483613" cy="390513"/>
            </a:xfrm>
            <a:custGeom>
              <a:avLst/>
              <a:gdLst/>
              <a:ahLst/>
              <a:cxnLst/>
              <a:rect l="l" t="t" r="r" b="b"/>
              <a:pathLst>
                <a:path w="2483613" h="390513">
                  <a:moveTo>
                    <a:pt x="6568" y="0"/>
                  </a:moveTo>
                  <a:lnTo>
                    <a:pt x="2477045" y="0"/>
                  </a:lnTo>
                  <a:cubicBezTo>
                    <a:pt x="2478787" y="0"/>
                    <a:pt x="2480458" y="692"/>
                    <a:pt x="2481689" y="1924"/>
                  </a:cubicBezTo>
                  <a:cubicBezTo>
                    <a:pt x="2482921" y="3155"/>
                    <a:pt x="2483613" y="4826"/>
                    <a:pt x="2483613" y="6568"/>
                  </a:cubicBezTo>
                  <a:lnTo>
                    <a:pt x="2483613" y="383945"/>
                  </a:lnTo>
                  <a:cubicBezTo>
                    <a:pt x="2483613" y="385687"/>
                    <a:pt x="2482921" y="387357"/>
                    <a:pt x="2481689" y="388589"/>
                  </a:cubicBezTo>
                  <a:cubicBezTo>
                    <a:pt x="2480458" y="389821"/>
                    <a:pt x="2478787" y="390513"/>
                    <a:pt x="2477045" y="390513"/>
                  </a:cubicBezTo>
                  <a:lnTo>
                    <a:pt x="6568" y="390513"/>
                  </a:lnTo>
                  <a:cubicBezTo>
                    <a:pt x="4826" y="390513"/>
                    <a:pt x="3155" y="389821"/>
                    <a:pt x="1924" y="388589"/>
                  </a:cubicBezTo>
                  <a:cubicBezTo>
                    <a:pt x="692" y="387357"/>
                    <a:pt x="0" y="385687"/>
                    <a:pt x="0" y="383945"/>
                  </a:cubicBezTo>
                  <a:lnTo>
                    <a:pt x="0" y="6568"/>
                  </a:lnTo>
                  <a:cubicBezTo>
                    <a:pt x="0" y="4826"/>
                    <a:pt x="692" y="3155"/>
                    <a:pt x="1924" y="1924"/>
                  </a:cubicBezTo>
                  <a:cubicBezTo>
                    <a:pt x="3155" y="692"/>
                    <a:pt x="4826" y="0"/>
                    <a:pt x="6568" y="0"/>
                  </a:cubicBezTo>
                  <a:close/>
                </a:path>
              </a:pathLst>
            </a:custGeom>
            <a:solidFill>
              <a:srgbClr val="FFFFFF"/>
            </a:solidFill>
            <a:ln w="19050" cap="sq">
              <a:solidFill>
                <a:srgbClr val="4A4E69"/>
              </a:solidFill>
              <a:prstDash val="solid"/>
              <a:miter/>
            </a:ln>
          </p:spPr>
        </p:sp>
        <p:sp>
          <p:nvSpPr>
            <p:cNvPr id="25" name="TextBox 25"/>
            <p:cNvSpPr txBox="1"/>
            <p:nvPr/>
          </p:nvSpPr>
          <p:spPr>
            <a:xfrm>
              <a:off x="0" y="9525"/>
              <a:ext cx="2483613" cy="380988"/>
            </a:xfrm>
            <a:prstGeom prst="rect">
              <a:avLst/>
            </a:prstGeom>
          </p:spPr>
          <p:txBody>
            <a:bodyPr lIns="50800" tIns="50800" rIns="50800" bIns="50800" rtlCol="0" anchor="ctr"/>
            <a:lstStyle/>
            <a:p>
              <a:pPr marL="345439" lvl="1" indent="-172720">
                <a:lnSpc>
                  <a:spcPts val="1919"/>
                </a:lnSpc>
                <a:buFont typeface="Arial"/>
                <a:buChar char="•"/>
              </a:pPr>
              <a:r>
                <a:rPr lang="en-US" sz="1599" dirty="0" err="1">
                  <a:solidFill>
                    <a:srgbClr val="000000"/>
                  </a:solidFill>
                  <a:latin typeface="Garet"/>
                </a:rPr>
                <a:t>Penjualan</a:t>
              </a:r>
              <a:r>
                <a:rPr lang="en-US" sz="1599" dirty="0">
                  <a:solidFill>
                    <a:srgbClr val="000000"/>
                  </a:solidFill>
                  <a:latin typeface="Garet"/>
                </a:rPr>
                <a:t> </a:t>
              </a:r>
              <a:r>
                <a:rPr lang="en-US" sz="1599" dirty="0" err="1">
                  <a:solidFill>
                    <a:srgbClr val="000000"/>
                  </a:solidFill>
                  <a:latin typeface="Garet"/>
                </a:rPr>
                <a:t>produk</a:t>
              </a:r>
              <a:r>
                <a:rPr lang="en-US" sz="1599" dirty="0">
                  <a:solidFill>
                    <a:srgbClr val="000000"/>
                  </a:solidFill>
                  <a:latin typeface="Garet"/>
                </a:rPr>
                <a:t> </a:t>
              </a:r>
              <a:r>
                <a:rPr lang="en-US" sz="1599" dirty="0" err="1">
                  <a:solidFill>
                    <a:srgbClr val="000000"/>
                  </a:solidFill>
                  <a:latin typeface="Garet"/>
                </a:rPr>
                <a:t>selada</a:t>
              </a:r>
              <a:r>
                <a:rPr lang="en-US" sz="1599" dirty="0">
                  <a:solidFill>
                    <a:srgbClr val="000000"/>
                  </a:solidFill>
                  <a:latin typeface="Garet"/>
                </a:rPr>
                <a:t> </a:t>
              </a:r>
              <a:r>
                <a:rPr lang="en-US" sz="1599" dirty="0" err="1">
                  <a:solidFill>
                    <a:srgbClr val="000000"/>
                  </a:solidFill>
                  <a:latin typeface="Garet"/>
                </a:rPr>
                <a:t>hidroponik</a:t>
              </a: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marL="0" lvl="0" indent="0" algn="ctr">
                <a:lnSpc>
                  <a:spcPts val="1919"/>
                </a:lnSpc>
                <a:spcBef>
                  <a:spcPct val="0"/>
                </a:spcBef>
              </a:pPr>
              <a:endParaRPr lang="en-US" sz="1599" dirty="0">
                <a:solidFill>
                  <a:srgbClr val="000000"/>
                </a:solidFill>
                <a:latin typeface="Garet"/>
              </a:endParaRPr>
            </a:p>
          </p:txBody>
        </p:sp>
      </p:grpSp>
      <p:grpSp>
        <p:nvGrpSpPr>
          <p:cNvPr id="26" name="Group 26"/>
          <p:cNvGrpSpPr/>
          <p:nvPr/>
        </p:nvGrpSpPr>
        <p:grpSpPr>
          <a:xfrm>
            <a:off x="15567091" y="2080181"/>
            <a:ext cx="2245421" cy="5444490"/>
            <a:chOff x="0" y="0"/>
            <a:chExt cx="591387" cy="1433940"/>
          </a:xfrm>
        </p:grpSpPr>
        <p:sp>
          <p:nvSpPr>
            <p:cNvPr id="27" name="Freeform 27"/>
            <p:cNvSpPr/>
            <p:nvPr/>
          </p:nvSpPr>
          <p:spPr>
            <a:xfrm>
              <a:off x="0" y="0"/>
              <a:ext cx="591387" cy="1433940"/>
            </a:xfrm>
            <a:custGeom>
              <a:avLst/>
              <a:gdLst/>
              <a:ahLst/>
              <a:cxnLst/>
              <a:rect l="l" t="t" r="r" b="b"/>
              <a:pathLst>
                <a:path w="591387" h="1433940">
                  <a:moveTo>
                    <a:pt x="27583" y="0"/>
                  </a:moveTo>
                  <a:lnTo>
                    <a:pt x="563804" y="0"/>
                  </a:lnTo>
                  <a:cubicBezTo>
                    <a:pt x="579037" y="0"/>
                    <a:pt x="591387" y="12349"/>
                    <a:pt x="591387" y="27583"/>
                  </a:cubicBezTo>
                  <a:lnTo>
                    <a:pt x="591387" y="1406357"/>
                  </a:lnTo>
                  <a:cubicBezTo>
                    <a:pt x="591387" y="1421590"/>
                    <a:pt x="579037" y="1433940"/>
                    <a:pt x="563804" y="1433940"/>
                  </a:cubicBezTo>
                  <a:lnTo>
                    <a:pt x="27583" y="1433940"/>
                  </a:lnTo>
                  <a:cubicBezTo>
                    <a:pt x="12349" y="1433940"/>
                    <a:pt x="0" y="1421590"/>
                    <a:pt x="0" y="1406357"/>
                  </a:cubicBezTo>
                  <a:lnTo>
                    <a:pt x="0" y="27583"/>
                  </a:lnTo>
                  <a:cubicBezTo>
                    <a:pt x="0" y="12349"/>
                    <a:pt x="12349" y="0"/>
                    <a:pt x="27583" y="0"/>
                  </a:cubicBezTo>
                  <a:close/>
                </a:path>
              </a:pathLst>
            </a:custGeom>
            <a:solidFill>
              <a:srgbClr val="FFFFFF"/>
            </a:solidFill>
            <a:ln w="19050" cap="sq">
              <a:solidFill>
                <a:srgbClr val="4A4E69"/>
              </a:solidFill>
              <a:prstDash val="solid"/>
              <a:miter/>
            </a:ln>
          </p:spPr>
        </p:sp>
        <p:sp>
          <p:nvSpPr>
            <p:cNvPr id="28" name="TextBox 28"/>
            <p:cNvSpPr txBox="1"/>
            <p:nvPr/>
          </p:nvSpPr>
          <p:spPr>
            <a:xfrm>
              <a:off x="0" y="9525"/>
              <a:ext cx="591387" cy="1424415"/>
            </a:xfrm>
            <a:prstGeom prst="rect">
              <a:avLst/>
            </a:prstGeom>
          </p:spPr>
          <p:txBody>
            <a:bodyPr lIns="50800" tIns="50800" rIns="50800" bIns="50800" rtlCol="0" anchor="ctr"/>
            <a:lstStyle/>
            <a:p>
              <a:pPr marL="345439" lvl="1" indent="-172720">
                <a:lnSpc>
                  <a:spcPts val="1919"/>
                </a:lnSpc>
                <a:buFont typeface="Arial"/>
                <a:buChar char="•"/>
              </a:pPr>
              <a:r>
                <a:rPr lang="en-US" sz="1599">
                  <a:solidFill>
                    <a:srgbClr val="000000"/>
                  </a:solidFill>
                  <a:latin typeface="Garet"/>
                </a:rPr>
                <a:t>Pengusaha FnB</a:t>
              </a:r>
            </a:p>
            <a:p>
              <a:pPr marL="345439" lvl="1" indent="-172720">
                <a:lnSpc>
                  <a:spcPts val="1919"/>
                </a:lnSpc>
                <a:buFont typeface="Arial"/>
                <a:buChar char="•"/>
              </a:pPr>
              <a:r>
                <a:rPr lang="en-US" sz="1599">
                  <a:solidFill>
                    <a:srgbClr val="000000"/>
                  </a:solidFill>
                  <a:latin typeface="Garet"/>
                </a:rPr>
                <a:t>Pasar modern</a:t>
              </a:r>
            </a:p>
            <a:p>
              <a:pPr marL="345439" lvl="1" indent="-172720">
                <a:lnSpc>
                  <a:spcPts val="1919"/>
                </a:lnSpc>
                <a:buFont typeface="Arial"/>
                <a:buChar char="•"/>
              </a:pPr>
              <a:r>
                <a:rPr lang="en-US" sz="1599">
                  <a:solidFill>
                    <a:srgbClr val="000000"/>
                  </a:solidFill>
                  <a:latin typeface="Garet"/>
                </a:rPr>
                <a:t>Pasar tradisional</a:t>
              </a:r>
            </a:p>
            <a:p>
              <a:pPr marL="345439" lvl="1" indent="-172720">
                <a:lnSpc>
                  <a:spcPts val="1919"/>
                </a:lnSpc>
                <a:buFont typeface="Arial"/>
                <a:buChar char="•"/>
              </a:pPr>
              <a:r>
                <a:rPr lang="en-US" sz="1599">
                  <a:solidFill>
                    <a:srgbClr val="000000"/>
                  </a:solidFill>
                  <a:latin typeface="Garet"/>
                </a:rPr>
                <a:t>Restauran</a:t>
              </a:r>
            </a:p>
            <a:p>
              <a:pPr marL="345439" lvl="1" indent="-172720">
                <a:lnSpc>
                  <a:spcPts val="1919"/>
                </a:lnSpc>
                <a:buFont typeface="Arial"/>
                <a:buChar char="•"/>
              </a:pPr>
              <a:r>
                <a:rPr lang="en-US" sz="1599">
                  <a:solidFill>
                    <a:srgbClr val="000000"/>
                  </a:solidFill>
                  <a:latin typeface="Garet"/>
                </a:rPr>
                <a:t>Perhotelan</a:t>
              </a:r>
            </a:p>
            <a:p>
              <a:pPr marL="345439" lvl="1" indent="-172720">
                <a:lnSpc>
                  <a:spcPts val="1919"/>
                </a:lnSpc>
                <a:buFont typeface="Arial"/>
                <a:buChar char="•"/>
              </a:pPr>
              <a:r>
                <a:rPr lang="en-US" sz="1599">
                  <a:solidFill>
                    <a:srgbClr val="000000"/>
                  </a:solidFill>
                  <a:latin typeface="Garet"/>
                </a:rPr>
                <a:t>Katering</a:t>
              </a:r>
            </a:p>
            <a:p>
              <a:pPr marL="345439" lvl="1" indent="-172720">
                <a:lnSpc>
                  <a:spcPts val="1919"/>
                </a:lnSpc>
                <a:buFont typeface="Arial"/>
                <a:buChar char="•"/>
              </a:pPr>
              <a:r>
                <a:rPr lang="en-US" sz="1599">
                  <a:solidFill>
                    <a:srgbClr val="000000"/>
                  </a:solidFill>
                  <a:latin typeface="Garet"/>
                </a:rPr>
                <a:t>UMKM</a:t>
              </a: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a:p>
              <a:pPr>
                <a:lnSpc>
                  <a:spcPts val="1919"/>
                </a:lnSpc>
              </a:pPr>
              <a:endParaRPr lang="en-US" sz="1599">
                <a:solidFill>
                  <a:srgbClr val="000000"/>
                </a:solidFill>
                <a:latin typeface="Garet"/>
              </a:endParaRPr>
            </a:p>
          </p:txBody>
        </p:sp>
      </p:grpSp>
      <p:grpSp>
        <p:nvGrpSpPr>
          <p:cNvPr id="29" name="Group 29"/>
          <p:cNvGrpSpPr/>
          <p:nvPr/>
        </p:nvGrpSpPr>
        <p:grpSpPr>
          <a:xfrm>
            <a:off x="8319796" y="2019298"/>
            <a:ext cx="3267361" cy="5505373"/>
            <a:chOff x="0" y="-16035"/>
            <a:chExt cx="860540" cy="1449975"/>
          </a:xfrm>
        </p:grpSpPr>
        <p:sp>
          <p:nvSpPr>
            <p:cNvPr id="30" name="Freeform 30"/>
            <p:cNvSpPr/>
            <p:nvPr/>
          </p:nvSpPr>
          <p:spPr>
            <a:xfrm>
              <a:off x="0" y="0"/>
              <a:ext cx="860540" cy="1433940"/>
            </a:xfrm>
            <a:custGeom>
              <a:avLst/>
              <a:gdLst/>
              <a:ahLst/>
              <a:cxnLst/>
              <a:rect l="l" t="t" r="r" b="b"/>
              <a:pathLst>
                <a:path w="860540" h="1433940">
                  <a:moveTo>
                    <a:pt x="18956" y="0"/>
                  </a:moveTo>
                  <a:lnTo>
                    <a:pt x="841584" y="0"/>
                  </a:lnTo>
                  <a:cubicBezTo>
                    <a:pt x="852053" y="0"/>
                    <a:pt x="860540" y="8487"/>
                    <a:pt x="860540" y="18956"/>
                  </a:cubicBezTo>
                  <a:lnTo>
                    <a:pt x="860540" y="1414984"/>
                  </a:lnTo>
                  <a:cubicBezTo>
                    <a:pt x="860540" y="1420011"/>
                    <a:pt x="858542" y="1424833"/>
                    <a:pt x="854988" y="1428388"/>
                  </a:cubicBezTo>
                  <a:cubicBezTo>
                    <a:pt x="851433" y="1431943"/>
                    <a:pt x="846611" y="1433940"/>
                    <a:pt x="841584" y="1433940"/>
                  </a:cubicBezTo>
                  <a:lnTo>
                    <a:pt x="18956" y="1433940"/>
                  </a:lnTo>
                  <a:cubicBezTo>
                    <a:pt x="13928" y="1433940"/>
                    <a:pt x="9107" y="1431943"/>
                    <a:pt x="5552" y="1428388"/>
                  </a:cubicBezTo>
                  <a:cubicBezTo>
                    <a:pt x="1997" y="1424833"/>
                    <a:pt x="0" y="1420011"/>
                    <a:pt x="0" y="1414984"/>
                  </a:cubicBezTo>
                  <a:lnTo>
                    <a:pt x="0" y="18956"/>
                  </a:lnTo>
                  <a:cubicBezTo>
                    <a:pt x="0" y="13928"/>
                    <a:pt x="1997" y="9107"/>
                    <a:pt x="5552" y="5552"/>
                  </a:cubicBezTo>
                  <a:cubicBezTo>
                    <a:pt x="9107" y="1997"/>
                    <a:pt x="13928" y="0"/>
                    <a:pt x="18956" y="0"/>
                  </a:cubicBezTo>
                  <a:close/>
                </a:path>
              </a:pathLst>
            </a:custGeom>
            <a:solidFill>
              <a:srgbClr val="FFFFFF"/>
            </a:solidFill>
            <a:ln w="19050" cap="sq">
              <a:solidFill>
                <a:srgbClr val="4A4E69"/>
              </a:solidFill>
              <a:prstDash val="solid"/>
              <a:miter/>
            </a:ln>
          </p:spPr>
        </p:sp>
        <p:sp>
          <p:nvSpPr>
            <p:cNvPr id="31" name="TextBox 31"/>
            <p:cNvSpPr txBox="1"/>
            <p:nvPr/>
          </p:nvSpPr>
          <p:spPr>
            <a:xfrm>
              <a:off x="0" y="-16035"/>
              <a:ext cx="860540" cy="1424415"/>
            </a:xfrm>
            <a:prstGeom prst="rect">
              <a:avLst/>
            </a:prstGeom>
          </p:spPr>
          <p:txBody>
            <a:bodyPr lIns="50800" tIns="50800" rIns="50800" bIns="50800" rtlCol="0" anchor="ctr"/>
            <a:lstStyle/>
            <a:p>
              <a:pPr marL="345439" lvl="1" indent="-172720">
                <a:lnSpc>
                  <a:spcPts val="1919"/>
                </a:lnSpc>
                <a:buFont typeface="Arial"/>
                <a:buChar char="•"/>
              </a:pPr>
              <a:r>
                <a:rPr lang="en-US" sz="1599" dirty="0" err="1">
                  <a:solidFill>
                    <a:srgbClr val="000000"/>
                  </a:solidFill>
                  <a:latin typeface="Garet"/>
                </a:rPr>
                <a:t>Kualitas</a:t>
              </a:r>
              <a:r>
                <a:rPr lang="en-US" sz="1599" dirty="0">
                  <a:solidFill>
                    <a:srgbClr val="000000"/>
                  </a:solidFill>
                  <a:latin typeface="Garet"/>
                </a:rPr>
                <a:t> </a:t>
              </a:r>
              <a:r>
                <a:rPr lang="en-US" sz="1599" dirty="0" err="1">
                  <a:solidFill>
                    <a:srgbClr val="000000"/>
                  </a:solidFill>
                  <a:latin typeface="Garet"/>
                </a:rPr>
                <a:t>produk</a:t>
              </a:r>
              <a:r>
                <a:rPr lang="en-US" sz="1599" dirty="0">
                  <a:solidFill>
                    <a:srgbClr val="000000"/>
                  </a:solidFill>
                  <a:latin typeface="Garet"/>
                </a:rPr>
                <a:t> yang </a:t>
              </a:r>
              <a:r>
                <a:rPr lang="en-US" sz="1599" dirty="0" err="1">
                  <a:solidFill>
                    <a:srgbClr val="000000"/>
                  </a:solidFill>
                  <a:latin typeface="Garet"/>
                </a:rPr>
                <a:t>segar</a:t>
              </a:r>
              <a:r>
                <a:rPr lang="en-US" sz="1599" dirty="0">
                  <a:solidFill>
                    <a:srgbClr val="000000"/>
                  </a:solidFill>
                  <a:latin typeface="Garet"/>
                </a:rPr>
                <a:t> </a:t>
              </a:r>
              <a:r>
                <a:rPr lang="en-US" sz="1599" dirty="0" err="1">
                  <a:solidFill>
                    <a:srgbClr val="000000"/>
                  </a:solidFill>
                  <a:latin typeface="Garet"/>
                </a:rPr>
                <a:t>sepanjang</a:t>
              </a:r>
              <a:r>
                <a:rPr lang="en-US" sz="1599" dirty="0">
                  <a:solidFill>
                    <a:srgbClr val="000000"/>
                  </a:solidFill>
                  <a:latin typeface="Garet"/>
                </a:rPr>
                <a:t> </a:t>
              </a:r>
              <a:r>
                <a:rPr lang="en-US" sz="1599" dirty="0" err="1">
                  <a:solidFill>
                    <a:srgbClr val="000000"/>
                  </a:solidFill>
                  <a:latin typeface="Garet"/>
                </a:rPr>
                <a:t>tahun</a:t>
              </a:r>
              <a:r>
                <a:rPr lang="en-US" sz="1599" dirty="0">
                  <a:solidFill>
                    <a:srgbClr val="000000"/>
                  </a:solidFill>
                  <a:latin typeface="Garet"/>
                </a:rPr>
                <a:t> </a:t>
              </a:r>
              <a:r>
                <a:rPr lang="en-US" sz="1599" dirty="0" err="1">
                  <a:solidFill>
                    <a:srgbClr val="000000"/>
                  </a:solidFill>
                  <a:latin typeface="Garet"/>
                </a:rPr>
                <a:t>tanpa</a:t>
              </a:r>
              <a:r>
                <a:rPr lang="en-US" sz="1599" dirty="0">
                  <a:solidFill>
                    <a:srgbClr val="000000"/>
                  </a:solidFill>
                  <a:latin typeface="Garet"/>
                </a:rPr>
                <a:t> </a:t>
              </a:r>
              <a:r>
                <a:rPr lang="en-US" sz="1599" dirty="0" err="1">
                  <a:solidFill>
                    <a:srgbClr val="000000"/>
                  </a:solidFill>
                  <a:latin typeface="Garet"/>
                </a:rPr>
                <a:t>menggunakan</a:t>
              </a:r>
              <a:r>
                <a:rPr lang="en-US" sz="1599" dirty="0">
                  <a:solidFill>
                    <a:srgbClr val="000000"/>
                  </a:solidFill>
                  <a:latin typeface="Garet"/>
                </a:rPr>
                <a:t> </a:t>
              </a:r>
              <a:r>
                <a:rPr lang="en-US" sz="1599" dirty="0" err="1">
                  <a:solidFill>
                    <a:srgbClr val="000000"/>
                  </a:solidFill>
                  <a:latin typeface="Garet"/>
                </a:rPr>
                <a:t>pestisida</a:t>
              </a:r>
              <a:r>
                <a:rPr lang="en-US" sz="1599" dirty="0">
                  <a:solidFill>
                    <a:srgbClr val="000000"/>
                  </a:solidFill>
                  <a:latin typeface="Garet"/>
                </a:rPr>
                <a:t>.</a:t>
              </a:r>
            </a:p>
            <a:p>
              <a:pPr marL="345439" lvl="1" indent="-172720">
                <a:lnSpc>
                  <a:spcPts val="1919"/>
                </a:lnSpc>
                <a:buFont typeface="Arial"/>
                <a:buChar char="•"/>
              </a:pPr>
              <a:r>
                <a:rPr lang="en-US" sz="1599" dirty="0" err="1">
                  <a:solidFill>
                    <a:srgbClr val="000000"/>
                  </a:solidFill>
                  <a:latin typeface="Garet"/>
                </a:rPr>
                <a:t>Kualitas</a:t>
              </a:r>
              <a:r>
                <a:rPr lang="en-US" sz="1599" dirty="0">
                  <a:solidFill>
                    <a:srgbClr val="000000"/>
                  </a:solidFill>
                  <a:latin typeface="Garet"/>
                </a:rPr>
                <a:t> superior </a:t>
              </a:r>
              <a:r>
                <a:rPr lang="en-US" sz="1599" dirty="0" err="1">
                  <a:solidFill>
                    <a:srgbClr val="000000"/>
                  </a:solidFill>
                  <a:latin typeface="Garet"/>
                </a:rPr>
                <a:t>dan</a:t>
              </a:r>
              <a:r>
                <a:rPr lang="en-US" sz="1599" dirty="0">
                  <a:solidFill>
                    <a:srgbClr val="000000"/>
                  </a:solidFill>
                  <a:latin typeface="Garet"/>
                </a:rPr>
                <a:t> rasa yang </a:t>
              </a:r>
              <a:r>
                <a:rPr lang="en-US" sz="1599" dirty="0" err="1">
                  <a:solidFill>
                    <a:srgbClr val="000000"/>
                  </a:solidFill>
                  <a:latin typeface="Garet"/>
                </a:rPr>
                <a:t>lebih</a:t>
              </a:r>
              <a:r>
                <a:rPr lang="en-US" sz="1599" dirty="0">
                  <a:solidFill>
                    <a:srgbClr val="000000"/>
                  </a:solidFill>
                  <a:latin typeface="Garet"/>
                </a:rPr>
                <a:t> </a:t>
              </a:r>
              <a:r>
                <a:rPr lang="en-US" sz="1599" dirty="0" err="1">
                  <a:solidFill>
                    <a:srgbClr val="000000"/>
                  </a:solidFill>
                  <a:latin typeface="Garet"/>
                </a:rPr>
                <a:t>baik</a:t>
              </a:r>
              <a:r>
                <a:rPr lang="en-US" sz="1599" dirty="0">
                  <a:solidFill>
                    <a:srgbClr val="000000"/>
                  </a:solidFill>
                  <a:latin typeface="Garet"/>
                </a:rPr>
                <a:t> </a:t>
              </a:r>
              <a:r>
                <a:rPr lang="en-US" sz="1599" dirty="0" err="1">
                  <a:solidFill>
                    <a:srgbClr val="000000"/>
                  </a:solidFill>
                  <a:latin typeface="Garet"/>
                </a:rPr>
                <a:t>dibandingkan</a:t>
              </a:r>
              <a:r>
                <a:rPr lang="en-US" sz="1599" dirty="0">
                  <a:solidFill>
                    <a:srgbClr val="000000"/>
                  </a:solidFill>
                  <a:latin typeface="Garet"/>
                </a:rPr>
                <a:t> </a:t>
              </a:r>
              <a:r>
                <a:rPr lang="en-US" sz="1599" dirty="0" err="1">
                  <a:solidFill>
                    <a:srgbClr val="000000"/>
                  </a:solidFill>
                  <a:latin typeface="Garet"/>
                </a:rPr>
                <a:t>dengan</a:t>
              </a:r>
              <a:r>
                <a:rPr lang="en-US" sz="1599" dirty="0">
                  <a:solidFill>
                    <a:srgbClr val="000000"/>
                  </a:solidFill>
                  <a:latin typeface="Garet"/>
                </a:rPr>
                <a:t> </a:t>
              </a:r>
              <a:r>
                <a:rPr lang="en-US" sz="1599" dirty="0" err="1">
                  <a:solidFill>
                    <a:srgbClr val="000000"/>
                  </a:solidFill>
                  <a:latin typeface="Garet"/>
                </a:rPr>
                <a:t>produk</a:t>
              </a:r>
              <a:r>
                <a:rPr lang="en-US" sz="1599" dirty="0">
                  <a:solidFill>
                    <a:srgbClr val="000000"/>
                  </a:solidFill>
                  <a:latin typeface="Garet"/>
                </a:rPr>
                <a:t> </a:t>
              </a:r>
              <a:r>
                <a:rPr lang="en-US" sz="1599" dirty="0" err="1">
                  <a:solidFill>
                    <a:srgbClr val="000000"/>
                  </a:solidFill>
                  <a:latin typeface="Garet"/>
                </a:rPr>
                <a:t>konvensional</a:t>
              </a:r>
              <a:r>
                <a:rPr lang="en-US" sz="1599" dirty="0">
                  <a:solidFill>
                    <a:srgbClr val="000000"/>
                  </a:solidFill>
                  <a:latin typeface="Garet"/>
                </a:rPr>
                <a:t>.</a:t>
              </a:r>
            </a:p>
            <a:p>
              <a:pPr marL="345439" lvl="1" indent="-172720">
                <a:lnSpc>
                  <a:spcPts val="1919"/>
                </a:lnSpc>
                <a:buFont typeface="Arial"/>
                <a:buChar char="•"/>
              </a:pPr>
              <a:r>
                <a:rPr lang="en-US" sz="1599" dirty="0" err="1">
                  <a:solidFill>
                    <a:srgbClr val="000000"/>
                  </a:solidFill>
                  <a:latin typeface="Garet"/>
                </a:rPr>
                <a:t>Kontribusi</a:t>
              </a:r>
              <a:r>
                <a:rPr lang="en-US" sz="1599" dirty="0">
                  <a:solidFill>
                    <a:srgbClr val="000000"/>
                  </a:solidFill>
                  <a:latin typeface="Garet"/>
                </a:rPr>
                <a:t> </a:t>
              </a:r>
              <a:r>
                <a:rPr lang="en-US" sz="1599" dirty="0" err="1">
                  <a:solidFill>
                    <a:srgbClr val="000000"/>
                  </a:solidFill>
                  <a:latin typeface="Garet"/>
                </a:rPr>
                <a:t>terhadap</a:t>
              </a:r>
              <a:r>
                <a:rPr lang="en-US" sz="1599" dirty="0">
                  <a:solidFill>
                    <a:srgbClr val="000000"/>
                  </a:solidFill>
                  <a:latin typeface="Garet"/>
                </a:rPr>
                <a:t> </a:t>
              </a:r>
              <a:r>
                <a:rPr lang="en-US" sz="1599" dirty="0" err="1">
                  <a:solidFill>
                    <a:srgbClr val="000000"/>
                  </a:solidFill>
                  <a:latin typeface="Garet"/>
                </a:rPr>
                <a:t>lingkungan</a:t>
              </a:r>
              <a:r>
                <a:rPr lang="en-US" sz="1599" dirty="0">
                  <a:solidFill>
                    <a:srgbClr val="000000"/>
                  </a:solidFill>
                  <a:latin typeface="Garet"/>
                </a:rPr>
                <a:t> </a:t>
              </a:r>
              <a:r>
                <a:rPr lang="en-US" sz="1599" dirty="0" err="1">
                  <a:solidFill>
                    <a:srgbClr val="000000"/>
                  </a:solidFill>
                  <a:latin typeface="Garet"/>
                </a:rPr>
                <a:t>dengan</a:t>
              </a:r>
              <a:r>
                <a:rPr lang="en-US" sz="1599" dirty="0">
                  <a:solidFill>
                    <a:srgbClr val="000000"/>
                  </a:solidFill>
                  <a:latin typeface="Garet"/>
                </a:rPr>
                <a:t> </a:t>
              </a:r>
              <a:r>
                <a:rPr lang="en-US" sz="1599" dirty="0" err="1">
                  <a:solidFill>
                    <a:srgbClr val="000000"/>
                  </a:solidFill>
                  <a:latin typeface="Garet"/>
                </a:rPr>
                <a:t>mengurangi</a:t>
              </a:r>
              <a:r>
                <a:rPr lang="en-US" sz="1599" dirty="0">
                  <a:solidFill>
                    <a:srgbClr val="000000"/>
                  </a:solidFill>
                  <a:latin typeface="Garet"/>
                </a:rPr>
                <a:t> </a:t>
              </a:r>
              <a:r>
                <a:rPr lang="en-US" sz="1599" dirty="0" err="1">
                  <a:solidFill>
                    <a:srgbClr val="000000"/>
                  </a:solidFill>
                  <a:latin typeface="Garet"/>
                </a:rPr>
                <a:t>penggunaan</a:t>
              </a:r>
              <a:r>
                <a:rPr lang="en-US" sz="1599" dirty="0">
                  <a:solidFill>
                    <a:srgbClr val="000000"/>
                  </a:solidFill>
                  <a:latin typeface="Garet"/>
                </a:rPr>
                <a:t> air </a:t>
              </a:r>
              <a:r>
                <a:rPr lang="en-US" sz="1599" dirty="0" err="1">
                  <a:solidFill>
                    <a:srgbClr val="000000"/>
                  </a:solidFill>
                  <a:latin typeface="Garet"/>
                </a:rPr>
                <a:t>dan</a:t>
              </a:r>
              <a:r>
                <a:rPr lang="en-US" sz="1599" dirty="0">
                  <a:solidFill>
                    <a:srgbClr val="000000"/>
                  </a:solidFill>
                  <a:latin typeface="Garet"/>
                </a:rPr>
                <a:t> </a:t>
              </a:r>
              <a:r>
                <a:rPr lang="en-US" sz="1599" dirty="0" err="1">
                  <a:solidFill>
                    <a:srgbClr val="000000"/>
                  </a:solidFill>
                  <a:latin typeface="Garet"/>
                </a:rPr>
                <a:t>tanah</a:t>
              </a:r>
              <a:r>
                <a:rPr lang="en-US" sz="1599" dirty="0">
                  <a:solidFill>
                    <a:srgbClr val="000000"/>
                  </a:solidFill>
                  <a:latin typeface="Garet"/>
                </a:rPr>
                <a:t>.</a:t>
              </a:r>
            </a:p>
            <a:p>
              <a:pPr marL="345439" lvl="1" indent="-172720">
                <a:lnSpc>
                  <a:spcPts val="1919"/>
                </a:lnSpc>
                <a:buFont typeface="Arial"/>
                <a:buChar char="•"/>
              </a:pPr>
              <a:r>
                <a:rPr lang="en-US" sz="1599" dirty="0" err="1" smtClean="0">
                  <a:solidFill>
                    <a:srgbClr val="000000"/>
                  </a:solidFill>
                  <a:latin typeface="Garet"/>
                </a:rPr>
                <a:t>Memiliki</a:t>
              </a:r>
              <a:r>
                <a:rPr lang="en-US" sz="1599" dirty="0" smtClean="0">
                  <a:solidFill>
                    <a:srgbClr val="000000"/>
                  </a:solidFill>
                  <a:latin typeface="Garet"/>
                </a:rPr>
                <a:t> </a:t>
              </a:r>
              <a:r>
                <a:rPr lang="en-US" sz="1599" dirty="0" err="1" smtClean="0">
                  <a:solidFill>
                    <a:srgbClr val="000000"/>
                  </a:solidFill>
                  <a:latin typeface="Garet"/>
                </a:rPr>
                <a:t>jumlah</a:t>
              </a:r>
              <a:r>
                <a:rPr lang="en-US" sz="1599" dirty="0" smtClean="0">
                  <a:solidFill>
                    <a:srgbClr val="000000"/>
                  </a:solidFill>
                  <a:latin typeface="Garet"/>
                </a:rPr>
                <a:t> </a:t>
              </a:r>
              <a:r>
                <a:rPr lang="en-US" sz="1599" dirty="0" err="1" smtClean="0">
                  <a:solidFill>
                    <a:srgbClr val="000000"/>
                  </a:solidFill>
                  <a:latin typeface="Garet"/>
                </a:rPr>
                <a:t>produksi</a:t>
              </a:r>
              <a:r>
                <a:rPr lang="en-US" sz="1599" dirty="0" smtClean="0">
                  <a:solidFill>
                    <a:srgbClr val="000000"/>
                  </a:solidFill>
                  <a:latin typeface="Garet"/>
                </a:rPr>
                <a:t> yang </a:t>
              </a:r>
              <a:r>
                <a:rPr lang="en-US" sz="1599" dirty="0" err="1" smtClean="0">
                  <a:solidFill>
                    <a:srgbClr val="000000"/>
                  </a:solidFill>
                  <a:latin typeface="Garet"/>
                </a:rPr>
                <a:t>besar</a:t>
              </a:r>
              <a:r>
                <a:rPr lang="en-US" sz="1599" dirty="0" smtClean="0">
                  <a:solidFill>
                    <a:srgbClr val="000000"/>
                  </a:solidFill>
                  <a:latin typeface="Garet"/>
                </a:rPr>
                <a:t> </a:t>
              </a:r>
              <a:r>
                <a:rPr lang="en-US" sz="1599" dirty="0" err="1" smtClean="0">
                  <a:solidFill>
                    <a:srgbClr val="000000"/>
                  </a:solidFill>
                  <a:latin typeface="Garet"/>
                </a:rPr>
                <a:t>dan</a:t>
              </a:r>
              <a:r>
                <a:rPr lang="en-US" sz="1599" dirty="0" smtClean="0">
                  <a:solidFill>
                    <a:srgbClr val="000000"/>
                  </a:solidFill>
                  <a:latin typeface="Garet"/>
                </a:rPr>
                <a:t> </a:t>
              </a:r>
              <a:r>
                <a:rPr lang="en-US" sz="1599" dirty="0" err="1" smtClean="0">
                  <a:solidFill>
                    <a:srgbClr val="000000"/>
                  </a:solidFill>
                  <a:latin typeface="Garet"/>
                </a:rPr>
                <a:t>stabil</a:t>
              </a: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a:p>
              <a:pPr marL="0" lvl="0" indent="0">
                <a:lnSpc>
                  <a:spcPts val="1919"/>
                </a:lnSpc>
                <a:spcBef>
                  <a:spcPct val="0"/>
                </a:spcBef>
              </a:pPr>
              <a:endParaRPr lang="en-US" sz="1599" dirty="0">
                <a:solidFill>
                  <a:srgbClr val="000000"/>
                </a:solidFill>
                <a:latin typeface="Garet"/>
              </a:endParaRPr>
            </a:p>
          </p:txBody>
        </p:sp>
      </p:grpSp>
      <p:grpSp>
        <p:nvGrpSpPr>
          <p:cNvPr id="32" name="Group 32"/>
          <p:cNvGrpSpPr/>
          <p:nvPr/>
        </p:nvGrpSpPr>
        <p:grpSpPr>
          <a:xfrm>
            <a:off x="407506" y="1200404"/>
            <a:ext cx="2657385" cy="767016"/>
            <a:chOff x="0" y="0"/>
            <a:chExt cx="699887" cy="202012"/>
          </a:xfrm>
        </p:grpSpPr>
        <p:sp>
          <p:nvSpPr>
            <p:cNvPr id="33" name="Freeform 33"/>
            <p:cNvSpPr/>
            <p:nvPr/>
          </p:nvSpPr>
          <p:spPr>
            <a:xfrm>
              <a:off x="0" y="0"/>
              <a:ext cx="699887" cy="202012"/>
            </a:xfrm>
            <a:custGeom>
              <a:avLst/>
              <a:gdLst/>
              <a:ahLst/>
              <a:cxnLst/>
              <a:rect l="l" t="t" r="r" b="b"/>
              <a:pathLst>
                <a:path w="699887" h="202012">
                  <a:moveTo>
                    <a:pt x="23307" y="0"/>
                  </a:moveTo>
                  <a:lnTo>
                    <a:pt x="676581" y="0"/>
                  </a:lnTo>
                  <a:cubicBezTo>
                    <a:pt x="682762" y="0"/>
                    <a:pt x="688690" y="2456"/>
                    <a:pt x="693061" y="6826"/>
                  </a:cubicBezTo>
                  <a:cubicBezTo>
                    <a:pt x="697432" y="11197"/>
                    <a:pt x="699887" y="17126"/>
                    <a:pt x="699887" y="23307"/>
                  </a:cubicBezTo>
                  <a:lnTo>
                    <a:pt x="699887" y="178706"/>
                  </a:lnTo>
                  <a:cubicBezTo>
                    <a:pt x="699887" y="191578"/>
                    <a:pt x="689453" y="202012"/>
                    <a:pt x="676581" y="202012"/>
                  </a:cubicBezTo>
                  <a:lnTo>
                    <a:pt x="23307" y="202012"/>
                  </a:lnTo>
                  <a:cubicBezTo>
                    <a:pt x="17126" y="202012"/>
                    <a:pt x="11197" y="199557"/>
                    <a:pt x="6826" y="195186"/>
                  </a:cubicBezTo>
                  <a:cubicBezTo>
                    <a:pt x="2456" y="190815"/>
                    <a:pt x="0" y="184887"/>
                    <a:pt x="0" y="178706"/>
                  </a:cubicBezTo>
                  <a:lnTo>
                    <a:pt x="0" y="23307"/>
                  </a:lnTo>
                  <a:cubicBezTo>
                    <a:pt x="0" y="10435"/>
                    <a:pt x="10435" y="0"/>
                    <a:pt x="23307" y="0"/>
                  </a:cubicBezTo>
                  <a:close/>
                </a:path>
              </a:pathLst>
            </a:custGeom>
            <a:solidFill>
              <a:srgbClr val="4A4E69"/>
            </a:solidFill>
            <a:ln w="19050" cap="sq">
              <a:solidFill>
                <a:srgbClr val="4A4E69"/>
              </a:solidFill>
              <a:prstDash val="solid"/>
              <a:miter/>
            </a:ln>
          </p:spPr>
        </p:sp>
        <p:sp>
          <p:nvSpPr>
            <p:cNvPr id="34" name="TextBox 34"/>
            <p:cNvSpPr txBox="1"/>
            <p:nvPr/>
          </p:nvSpPr>
          <p:spPr>
            <a:xfrm>
              <a:off x="0" y="9525"/>
              <a:ext cx="699887" cy="19248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5" name="Group 35"/>
          <p:cNvGrpSpPr/>
          <p:nvPr/>
        </p:nvGrpSpPr>
        <p:grpSpPr>
          <a:xfrm>
            <a:off x="419718" y="7607065"/>
            <a:ext cx="7881723" cy="780157"/>
            <a:chOff x="0" y="0"/>
            <a:chExt cx="2075845" cy="205473"/>
          </a:xfrm>
        </p:grpSpPr>
        <p:sp>
          <p:nvSpPr>
            <p:cNvPr id="36" name="Freeform 36"/>
            <p:cNvSpPr/>
            <p:nvPr/>
          </p:nvSpPr>
          <p:spPr>
            <a:xfrm>
              <a:off x="0" y="0"/>
              <a:ext cx="2075845" cy="205473"/>
            </a:xfrm>
            <a:custGeom>
              <a:avLst/>
              <a:gdLst/>
              <a:ahLst/>
              <a:cxnLst/>
              <a:rect l="l" t="t" r="r" b="b"/>
              <a:pathLst>
                <a:path w="2075845" h="205473">
                  <a:moveTo>
                    <a:pt x="7858" y="0"/>
                  </a:moveTo>
                  <a:lnTo>
                    <a:pt x="2067987" y="0"/>
                  </a:lnTo>
                  <a:cubicBezTo>
                    <a:pt x="2072327" y="0"/>
                    <a:pt x="2075845" y="3518"/>
                    <a:pt x="2075845" y="7858"/>
                  </a:cubicBezTo>
                  <a:lnTo>
                    <a:pt x="2075845" y="197615"/>
                  </a:lnTo>
                  <a:cubicBezTo>
                    <a:pt x="2075845" y="201955"/>
                    <a:pt x="2072327" y="205473"/>
                    <a:pt x="2067987" y="205473"/>
                  </a:cubicBezTo>
                  <a:lnTo>
                    <a:pt x="7858" y="205473"/>
                  </a:lnTo>
                  <a:cubicBezTo>
                    <a:pt x="5774" y="205473"/>
                    <a:pt x="3775" y="204645"/>
                    <a:pt x="2302" y="203172"/>
                  </a:cubicBezTo>
                  <a:cubicBezTo>
                    <a:pt x="828" y="201698"/>
                    <a:pt x="0" y="199699"/>
                    <a:pt x="0" y="197615"/>
                  </a:cubicBezTo>
                  <a:lnTo>
                    <a:pt x="0" y="7858"/>
                  </a:lnTo>
                  <a:cubicBezTo>
                    <a:pt x="0" y="5774"/>
                    <a:pt x="828" y="3775"/>
                    <a:pt x="2302" y="2302"/>
                  </a:cubicBezTo>
                  <a:cubicBezTo>
                    <a:pt x="3775" y="828"/>
                    <a:pt x="5774" y="0"/>
                    <a:pt x="7858" y="0"/>
                  </a:cubicBezTo>
                  <a:close/>
                </a:path>
              </a:pathLst>
            </a:custGeom>
            <a:solidFill>
              <a:srgbClr val="4A4E69"/>
            </a:solidFill>
            <a:ln w="19050" cap="sq">
              <a:solidFill>
                <a:srgbClr val="4A4E69"/>
              </a:solidFill>
              <a:prstDash val="solid"/>
              <a:miter/>
            </a:ln>
          </p:spPr>
        </p:sp>
        <p:sp>
          <p:nvSpPr>
            <p:cNvPr id="37" name="TextBox 37"/>
            <p:cNvSpPr txBox="1"/>
            <p:nvPr/>
          </p:nvSpPr>
          <p:spPr>
            <a:xfrm>
              <a:off x="0" y="9525"/>
              <a:ext cx="2075845"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8" name="Group 38"/>
          <p:cNvGrpSpPr/>
          <p:nvPr/>
        </p:nvGrpSpPr>
        <p:grpSpPr>
          <a:xfrm>
            <a:off x="8382544" y="7607065"/>
            <a:ext cx="8658814" cy="780157"/>
            <a:chOff x="0" y="0"/>
            <a:chExt cx="2280511" cy="205473"/>
          </a:xfrm>
        </p:grpSpPr>
        <p:sp>
          <p:nvSpPr>
            <p:cNvPr id="39" name="Freeform 39"/>
            <p:cNvSpPr/>
            <p:nvPr/>
          </p:nvSpPr>
          <p:spPr>
            <a:xfrm>
              <a:off x="0" y="0"/>
              <a:ext cx="2280511" cy="205473"/>
            </a:xfrm>
            <a:custGeom>
              <a:avLst/>
              <a:gdLst/>
              <a:ahLst/>
              <a:cxnLst/>
              <a:rect l="l" t="t" r="r" b="b"/>
              <a:pathLst>
                <a:path w="2280511" h="205473">
                  <a:moveTo>
                    <a:pt x="7153" y="0"/>
                  </a:moveTo>
                  <a:lnTo>
                    <a:pt x="2273358" y="0"/>
                  </a:lnTo>
                  <a:cubicBezTo>
                    <a:pt x="2277308" y="0"/>
                    <a:pt x="2280511" y="3202"/>
                    <a:pt x="2280511" y="7153"/>
                  </a:cubicBezTo>
                  <a:lnTo>
                    <a:pt x="2280511" y="198320"/>
                  </a:lnTo>
                  <a:cubicBezTo>
                    <a:pt x="2280511" y="202271"/>
                    <a:pt x="2277308" y="205473"/>
                    <a:pt x="2273358" y="205473"/>
                  </a:cubicBezTo>
                  <a:lnTo>
                    <a:pt x="7153" y="205473"/>
                  </a:lnTo>
                  <a:cubicBezTo>
                    <a:pt x="3202" y="205473"/>
                    <a:pt x="0" y="202271"/>
                    <a:pt x="0" y="198320"/>
                  </a:cubicBezTo>
                  <a:lnTo>
                    <a:pt x="0" y="7153"/>
                  </a:lnTo>
                  <a:cubicBezTo>
                    <a:pt x="0" y="3202"/>
                    <a:pt x="3202" y="0"/>
                    <a:pt x="7153" y="0"/>
                  </a:cubicBezTo>
                  <a:close/>
                </a:path>
              </a:pathLst>
            </a:custGeom>
            <a:solidFill>
              <a:srgbClr val="4A4E69"/>
            </a:solidFill>
            <a:ln w="19050" cap="sq">
              <a:solidFill>
                <a:srgbClr val="4A4E69"/>
              </a:solidFill>
              <a:prstDash val="solid"/>
              <a:miter/>
            </a:ln>
          </p:spPr>
        </p:sp>
        <p:sp>
          <p:nvSpPr>
            <p:cNvPr id="40" name="TextBox 40"/>
            <p:cNvSpPr txBox="1"/>
            <p:nvPr/>
          </p:nvSpPr>
          <p:spPr>
            <a:xfrm>
              <a:off x="0" y="9525"/>
              <a:ext cx="228051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1" name="Group 41"/>
          <p:cNvGrpSpPr/>
          <p:nvPr/>
        </p:nvGrpSpPr>
        <p:grpSpPr>
          <a:xfrm>
            <a:off x="3912616" y="2080181"/>
            <a:ext cx="3412587" cy="1997073"/>
            <a:chOff x="0" y="0"/>
            <a:chExt cx="898788" cy="525978"/>
          </a:xfrm>
        </p:grpSpPr>
        <p:sp>
          <p:nvSpPr>
            <p:cNvPr id="42" name="Freeform 42"/>
            <p:cNvSpPr/>
            <p:nvPr/>
          </p:nvSpPr>
          <p:spPr>
            <a:xfrm>
              <a:off x="0" y="0"/>
              <a:ext cx="898788" cy="525978"/>
            </a:xfrm>
            <a:custGeom>
              <a:avLst/>
              <a:gdLst/>
              <a:ahLst/>
              <a:cxnLst/>
              <a:rect l="l" t="t" r="r" b="b"/>
              <a:pathLst>
                <a:path w="898788" h="525978">
                  <a:moveTo>
                    <a:pt x="18149" y="0"/>
                  </a:moveTo>
                  <a:lnTo>
                    <a:pt x="880639" y="0"/>
                  </a:lnTo>
                  <a:cubicBezTo>
                    <a:pt x="890663" y="0"/>
                    <a:pt x="898788" y="8126"/>
                    <a:pt x="898788" y="18149"/>
                  </a:cubicBezTo>
                  <a:lnTo>
                    <a:pt x="898788" y="507829"/>
                  </a:lnTo>
                  <a:cubicBezTo>
                    <a:pt x="898788" y="517852"/>
                    <a:pt x="890663" y="525978"/>
                    <a:pt x="880639" y="525978"/>
                  </a:cubicBezTo>
                  <a:lnTo>
                    <a:pt x="18149" y="525978"/>
                  </a:lnTo>
                  <a:cubicBezTo>
                    <a:pt x="8126" y="525978"/>
                    <a:pt x="0" y="517852"/>
                    <a:pt x="0" y="507829"/>
                  </a:cubicBezTo>
                  <a:lnTo>
                    <a:pt x="0" y="18149"/>
                  </a:lnTo>
                  <a:cubicBezTo>
                    <a:pt x="0" y="8126"/>
                    <a:pt x="8126" y="0"/>
                    <a:pt x="18149" y="0"/>
                  </a:cubicBezTo>
                  <a:close/>
                </a:path>
              </a:pathLst>
            </a:custGeom>
            <a:solidFill>
              <a:srgbClr val="4A4E69"/>
            </a:solidFill>
            <a:ln w="19050" cap="sq">
              <a:solidFill>
                <a:srgbClr val="4A4E69"/>
              </a:solidFill>
              <a:prstDash val="solid"/>
              <a:miter/>
            </a:ln>
          </p:spPr>
        </p:sp>
        <p:sp>
          <p:nvSpPr>
            <p:cNvPr id="43" name="TextBox 43"/>
            <p:cNvSpPr txBox="1"/>
            <p:nvPr/>
          </p:nvSpPr>
          <p:spPr>
            <a:xfrm>
              <a:off x="0" y="9525"/>
              <a:ext cx="898788"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4" name="Group 44"/>
          <p:cNvGrpSpPr/>
          <p:nvPr/>
        </p:nvGrpSpPr>
        <p:grpSpPr>
          <a:xfrm>
            <a:off x="11685480" y="2080181"/>
            <a:ext cx="2657385" cy="1997073"/>
            <a:chOff x="0" y="0"/>
            <a:chExt cx="699887" cy="525978"/>
          </a:xfrm>
        </p:grpSpPr>
        <p:sp>
          <p:nvSpPr>
            <p:cNvPr id="45" name="Freeform 45"/>
            <p:cNvSpPr/>
            <p:nvPr/>
          </p:nvSpPr>
          <p:spPr>
            <a:xfrm>
              <a:off x="0" y="0"/>
              <a:ext cx="699887" cy="525978"/>
            </a:xfrm>
            <a:custGeom>
              <a:avLst/>
              <a:gdLst/>
              <a:ahLst/>
              <a:cxnLst/>
              <a:rect l="l" t="t" r="r" b="b"/>
              <a:pathLst>
                <a:path w="699887" h="525978">
                  <a:moveTo>
                    <a:pt x="23307" y="0"/>
                  </a:moveTo>
                  <a:lnTo>
                    <a:pt x="676581" y="0"/>
                  </a:lnTo>
                  <a:cubicBezTo>
                    <a:pt x="682762" y="0"/>
                    <a:pt x="688690" y="2456"/>
                    <a:pt x="693061" y="6826"/>
                  </a:cubicBezTo>
                  <a:cubicBezTo>
                    <a:pt x="697432" y="11197"/>
                    <a:pt x="699887" y="17126"/>
                    <a:pt x="699887" y="23307"/>
                  </a:cubicBezTo>
                  <a:lnTo>
                    <a:pt x="699887" y="502671"/>
                  </a:lnTo>
                  <a:cubicBezTo>
                    <a:pt x="699887" y="515543"/>
                    <a:pt x="689453" y="525978"/>
                    <a:pt x="676581" y="525978"/>
                  </a:cubicBezTo>
                  <a:lnTo>
                    <a:pt x="23307" y="525978"/>
                  </a:lnTo>
                  <a:cubicBezTo>
                    <a:pt x="10435" y="525978"/>
                    <a:pt x="0" y="515543"/>
                    <a:pt x="0" y="502671"/>
                  </a:cubicBezTo>
                  <a:lnTo>
                    <a:pt x="0" y="23307"/>
                  </a:lnTo>
                  <a:cubicBezTo>
                    <a:pt x="0" y="10435"/>
                    <a:pt x="10435" y="0"/>
                    <a:pt x="23307" y="0"/>
                  </a:cubicBezTo>
                  <a:close/>
                </a:path>
              </a:pathLst>
            </a:custGeom>
            <a:solidFill>
              <a:srgbClr val="4A4E69"/>
            </a:solidFill>
            <a:ln w="19050" cap="sq">
              <a:solidFill>
                <a:srgbClr val="4A4E69"/>
              </a:solidFill>
              <a:prstDash val="solid"/>
              <a:miter/>
            </a:ln>
          </p:spPr>
        </p:sp>
        <p:sp>
          <p:nvSpPr>
            <p:cNvPr id="46" name="TextBox 46"/>
            <p:cNvSpPr txBox="1"/>
            <p:nvPr/>
          </p:nvSpPr>
          <p:spPr>
            <a:xfrm>
              <a:off x="0" y="9525"/>
              <a:ext cx="699887"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7" name="Group 47"/>
          <p:cNvGrpSpPr/>
          <p:nvPr/>
        </p:nvGrpSpPr>
        <p:grpSpPr>
          <a:xfrm>
            <a:off x="3126330" y="5179341"/>
            <a:ext cx="3412587" cy="780157"/>
            <a:chOff x="0" y="0"/>
            <a:chExt cx="898788" cy="205473"/>
          </a:xfrm>
        </p:grpSpPr>
        <p:sp>
          <p:nvSpPr>
            <p:cNvPr id="48" name="Freeform 48"/>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sp>
        <p:sp>
          <p:nvSpPr>
            <p:cNvPr id="49" name="TextBox 49"/>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0" name="Group 50"/>
          <p:cNvGrpSpPr/>
          <p:nvPr/>
        </p:nvGrpSpPr>
        <p:grpSpPr>
          <a:xfrm>
            <a:off x="3126330" y="2080181"/>
            <a:ext cx="5097071" cy="3063319"/>
            <a:chOff x="0" y="0"/>
            <a:chExt cx="1342438" cy="806800"/>
          </a:xfrm>
        </p:grpSpPr>
        <p:sp>
          <p:nvSpPr>
            <p:cNvPr id="51" name="Freeform 51"/>
            <p:cNvSpPr/>
            <p:nvPr/>
          </p:nvSpPr>
          <p:spPr>
            <a:xfrm>
              <a:off x="0" y="0"/>
              <a:ext cx="1342439" cy="806800"/>
            </a:xfrm>
            <a:custGeom>
              <a:avLst/>
              <a:gdLst/>
              <a:ahLst/>
              <a:cxnLst/>
              <a:rect l="l" t="t" r="r" b="b"/>
              <a:pathLst>
                <a:path w="1342439" h="806800">
                  <a:moveTo>
                    <a:pt x="12151" y="0"/>
                  </a:moveTo>
                  <a:lnTo>
                    <a:pt x="1330287" y="0"/>
                  </a:lnTo>
                  <a:cubicBezTo>
                    <a:pt x="1336998" y="0"/>
                    <a:pt x="1342439" y="5440"/>
                    <a:pt x="1342439" y="12151"/>
                  </a:cubicBezTo>
                  <a:lnTo>
                    <a:pt x="1342439" y="794649"/>
                  </a:lnTo>
                  <a:cubicBezTo>
                    <a:pt x="1342439" y="801360"/>
                    <a:pt x="1336998" y="806800"/>
                    <a:pt x="1330287" y="806800"/>
                  </a:cubicBezTo>
                  <a:lnTo>
                    <a:pt x="12151" y="806800"/>
                  </a:lnTo>
                  <a:cubicBezTo>
                    <a:pt x="5440" y="806800"/>
                    <a:pt x="0" y="801360"/>
                    <a:pt x="0" y="794649"/>
                  </a:cubicBezTo>
                  <a:lnTo>
                    <a:pt x="0" y="12151"/>
                  </a:lnTo>
                  <a:cubicBezTo>
                    <a:pt x="0" y="5440"/>
                    <a:pt x="5440" y="0"/>
                    <a:pt x="12151" y="0"/>
                  </a:cubicBezTo>
                  <a:close/>
                </a:path>
              </a:pathLst>
            </a:custGeom>
            <a:solidFill>
              <a:srgbClr val="FFFFFF"/>
            </a:solidFill>
            <a:ln w="19050" cap="sq">
              <a:solidFill>
                <a:srgbClr val="4A4E69"/>
              </a:solidFill>
              <a:prstDash val="solid"/>
              <a:miter/>
            </a:ln>
          </p:spPr>
        </p:sp>
        <p:sp>
          <p:nvSpPr>
            <p:cNvPr id="52" name="TextBox 52"/>
            <p:cNvSpPr txBox="1"/>
            <p:nvPr/>
          </p:nvSpPr>
          <p:spPr>
            <a:xfrm>
              <a:off x="0" y="9525"/>
              <a:ext cx="1342438" cy="797275"/>
            </a:xfrm>
            <a:prstGeom prst="rect">
              <a:avLst/>
            </a:prstGeom>
          </p:spPr>
          <p:txBody>
            <a:bodyPr lIns="50800" tIns="50800" rIns="50800" bIns="50800" rtlCol="0" anchor="ctr"/>
            <a:lstStyle/>
            <a:p>
              <a:pPr marL="345439" lvl="1" indent="-172720">
                <a:lnSpc>
                  <a:spcPts val="1919"/>
                </a:lnSpc>
                <a:buFont typeface="Arial"/>
                <a:buChar char="•"/>
              </a:pPr>
              <a:r>
                <a:rPr lang="en-US" sz="1599">
                  <a:solidFill>
                    <a:srgbClr val="000000"/>
                  </a:solidFill>
                  <a:latin typeface="Garet"/>
                </a:rPr>
                <a:t>Melakukan Perjanjian Jual Beli (PJB) dalam pembelian Selada Hidroponik dari konsumen.</a:t>
              </a:r>
            </a:p>
            <a:p>
              <a:pPr marL="345439" lvl="1" indent="-172720">
                <a:lnSpc>
                  <a:spcPts val="1919"/>
                </a:lnSpc>
                <a:buFont typeface="Arial"/>
                <a:buChar char="•"/>
              </a:pPr>
              <a:r>
                <a:rPr lang="en-US" sz="1599">
                  <a:solidFill>
                    <a:srgbClr val="000000"/>
                  </a:solidFill>
                  <a:latin typeface="Garet"/>
                </a:rPr>
                <a:t>Membentuk KSO antara PEMA dengan PT Eco Green Tirta Buana.</a:t>
              </a:r>
            </a:p>
            <a:p>
              <a:pPr marL="345439" lvl="1" indent="-172720">
                <a:lnSpc>
                  <a:spcPts val="1919"/>
                </a:lnSpc>
                <a:buFont typeface="Arial"/>
                <a:buChar char="•"/>
              </a:pPr>
              <a:r>
                <a:rPr lang="en-US" sz="1599">
                  <a:solidFill>
                    <a:srgbClr val="000000"/>
                  </a:solidFill>
                  <a:latin typeface="Garet"/>
                </a:rPr>
                <a:t>Pembangunan Green House untuk produksi Selada Hidroponik.</a:t>
              </a:r>
            </a:p>
            <a:p>
              <a:pPr marL="345439" lvl="1" indent="-172720">
                <a:lnSpc>
                  <a:spcPts val="1919"/>
                </a:lnSpc>
                <a:buFont typeface="Arial"/>
                <a:buChar char="•"/>
              </a:pPr>
              <a:r>
                <a:rPr lang="en-US" sz="1599">
                  <a:solidFill>
                    <a:srgbClr val="000000"/>
                  </a:solidFill>
                  <a:latin typeface="Garet"/>
                </a:rPr>
                <a:t>Pemeliharaan tanaman tiap harinya.</a:t>
              </a:r>
            </a:p>
            <a:p>
              <a:pPr marL="345439" lvl="1" indent="-172720">
                <a:lnSpc>
                  <a:spcPts val="1919"/>
                </a:lnSpc>
                <a:buFont typeface="Arial"/>
                <a:buChar char="•"/>
              </a:pPr>
              <a:r>
                <a:rPr lang="en-US" sz="1599">
                  <a:solidFill>
                    <a:srgbClr val="000000"/>
                  </a:solidFill>
                  <a:latin typeface="Garet"/>
                </a:rPr>
                <a:t>Melakukan pengecekan produk sebelum panen</a:t>
              </a:r>
            </a:p>
            <a:p>
              <a:pPr marL="345439" lvl="1" indent="-172720">
                <a:lnSpc>
                  <a:spcPts val="1919"/>
                </a:lnSpc>
                <a:buFont typeface="Arial"/>
                <a:buChar char="•"/>
              </a:pPr>
              <a:r>
                <a:rPr lang="en-US" sz="1599">
                  <a:solidFill>
                    <a:srgbClr val="000000"/>
                  </a:solidFill>
                  <a:latin typeface="Garet"/>
                </a:rPr>
                <a:t>Pengecekan kualitas sebelum dikemas dan disalurkan</a:t>
              </a:r>
            </a:p>
          </p:txBody>
        </p:sp>
      </p:grpSp>
      <p:grpSp>
        <p:nvGrpSpPr>
          <p:cNvPr id="53" name="Group 53"/>
          <p:cNvGrpSpPr/>
          <p:nvPr/>
        </p:nvGrpSpPr>
        <p:grpSpPr>
          <a:xfrm>
            <a:off x="11653832" y="2060979"/>
            <a:ext cx="3863662" cy="2110740"/>
            <a:chOff x="0" y="0"/>
            <a:chExt cx="1017590" cy="555915"/>
          </a:xfrm>
        </p:grpSpPr>
        <p:sp>
          <p:nvSpPr>
            <p:cNvPr id="54" name="Freeform 54"/>
            <p:cNvSpPr/>
            <p:nvPr/>
          </p:nvSpPr>
          <p:spPr>
            <a:xfrm>
              <a:off x="0" y="0"/>
              <a:ext cx="1017590" cy="555915"/>
            </a:xfrm>
            <a:custGeom>
              <a:avLst/>
              <a:gdLst/>
              <a:ahLst/>
              <a:cxnLst/>
              <a:rect l="l" t="t" r="r" b="b"/>
              <a:pathLst>
                <a:path w="1017590" h="555915">
                  <a:moveTo>
                    <a:pt x="16030" y="0"/>
                  </a:moveTo>
                  <a:lnTo>
                    <a:pt x="1001560" y="0"/>
                  </a:lnTo>
                  <a:cubicBezTo>
                    <a:pt x="1005811" y="0"/>
                    <a:pt x="1009888" y="1689"/>
                    <a:pt x="1012895" y="4695"/>
                  </a:cubicBezTo>
                  <a:cubicBezTo>
                    <a:pt x="1015901" y="7701"/>
                    <a:pt x="1017590" y="11779"/>
                    <a:pt x="1017590" y="16030"/>
                  </a:cubicBezTo>
                  <a:lnTo>
                    <a:pt x="1017590" y="539885"/>
                  </a:lnTo>
                  <a:cubicBezTo>
                    <a:pt x="1017590" y="544136"/>
                    <a:pt x="1015901" y="548214"/>
                    <a:pt x="1012895" y="551220"/>
                  </a:cubicBezTo>
                  <a:cubicBezTo>
                    <a:pt x="1009888" y="554226"/>
                    <a:pt x="1005811" y="555915"/>
                    <a:pt x="1001560" y="555915"/>
                  </a:cubicBezTo>
                  <a:lnTo>
                    <a:pt x="16030" y="555915"/>
                  </a:lnTo>
                  <a:cubicBezTo>
                    <a:pt x="11779" y="555915"/>
                    <a:pt x="7701" y="554226"/>
                    <a:pt x="4695" y="551220"/>
                  </a:cubicBezTo>
                  <a:cubicBezTo>
                    <a:pt x="1689" y="548214"/>
                    <a:pt x="0" y="544136"/>
                    <a:pt x="0" y="539885"/>
                  </a:cubicBezTo>
                  <a:lnTo>
                    <a:pt x="0" y="16030"/>
                  </a:lnTo>
                  <a:cubicBezTo>
                    <a:pt x="0" y="11779"/>
                    <a:pt x="1689" y="7701"/>
                    <a:pt x="4695" y="4695"/>
                  </a:cubicBezTo>
                  <a:cubicBezTo>
                    <a:pt x="7701" y="1689"/>
                    <a:pt x="11779" y="0"/>
                    <a:pt x="16030" y="0"/>
                  </a:cubicBezTo>
                  <a:close/>
                </a:path>
              </a:pathLst>
            </a:custGeom>
            <a:solidFill>
              <a:srgbClr val="FFFFFF"/>
            </a:solidFill>
            <a:ln w="19050" cap="sq">
              <a:solidFill>
                <a:srgbClr val="4A4E69"/>
              </a:solidFill>
              <a:prstDash val="solid"/>
              <a:miter/>
            </a:ln>
          </p:spPr>
        </p:sp>
        <p:sp>
          <p:nvSpPr>
            <p:cNvPr id="55" name="TextBox 55"/>
            <p:cNvSpPr txBox="1"/>
            <p:nvPr/>
          </p:nvSpPr>
          <p:spPr>
            <a:xfrm>
              <a:off x="0" y="9525"/>
              <a:ext cx="1017590" cy="546390"/>
            </a:xfrm>
            <a:prstGeom prst="rect">
              <a:avLst/>
            </a:prstGeom>
          </p:spPr>
          <p:txBody>
            <a:bodyPr lIns="50800" tIns="50800" rIns="50800" bIns="50800" rtlCol="0" anchor="ctr"/>
            <a:lstStyle/>
            <a:p>
              <a:pPr marL="345439" lvl="1" indent="-172720">
                <a:lnSpc>
                  <a:spcPts val="1919"/>
                </a:lnSpc>
                <a:buFont typeface="Arial"/>
                <a:buChar char="•"/>
              </a:pPr>
              <a:r>
                <a:rPr lang="en-US" sz="1599">
                  <a:solidFill>
                    <a:srgbClr val="000000"/>
                  </a:solidFill>
                  <a:latin typeface="Garet"/>
                </a:rPr>
                <a:t>Pelayanan pelanggan yang ramah dan responsif melalui media sosial, email, dan telepon.</a:t>
              </a:r>
            </a:p>
            <a:p>
              <a:pPr marL="345439" lvl="1" indent="-172720">
                <a:lnSpc>
                  <a:spcPts val="1919"/>
                </a:lnSpc>
                <a:buFont typeface="Arial"/>
                <a:buChar char="•"/>
              </a:pPr>
              <a:r>
                <a:rPr lang="en-US" sz="1599">
                  <a:solidFill>
                    <a:srgbClr val="000000"/>
                  </a:solidFill>
                  <a:latin typeface="Garet"/>
                </a:rPr>
                <a:t>Program loyalitas untuk pelanggan tetap.</a:t>
              </a:r>
            </a:p>
            <a:p>
              <a:pPr marL="345439" lvl="1" indent="-172720">
                <a:lnSpc>
                  <a:spcPts val="1919"/>
                </a:lnSpc>
                <a:buFont typeface="Arial"/>
                <a:buChar char="•"/>
              </a:pPr>
              <a:r>
                <a:rPr lang="en-US" sz="1599">
                  <a:solidFill>
                    <a:srgbClr val="000000"/>
                  </a:solidFill>
                  <a:latin typeface="Garet"/>
                </a:rPr>
                <a:t>Penerimaan dan tindak lanjut atas umpan balik pelanggan secara teratur.</a:t>
              </a:r>
            </a:p>
          </p:txBody>
        </p:sp>
      </p:grpSp>
      <p:grpSp>
        <p:nvGrpSpPr>
          <p:cNvPr id="56" name="Group 56"/>
          <p:cNvGrpSpPr/>
          <p:nvPr/>
        </p:nvGrpSpPr>
        <p:grpSpPr>
          <a:xfrm>
            <a:off x="3132815" y="5997598"/>
            <a:ext cx="5090586" cy="1527073"/>
            <a:chOff x="0" y="0"/>
            <a:chExt cx="1340731" cy="402192"/>
          </a:xfrm>
        </p:grpSpPr>
        <p:sp>
          <p:nvSpPr>
            <p:cNvPr id="57" name="Freeform 57"/>
            <p:cNvSpPr/>
            <p:nvPr/>
          </p:nvSpPr>
          <p:spPr>
            <a:xfrm>
              <a:off x="0" y="0"/>
              <a:ext cx="1340731" cy="402192"/>
            </a:xfrm>
            <a:custGeom>
              <a:avLst/>
              <a:gdLst/>
              <a:ahLst/>
              <a:cxnLst/>
              <a:rect l="l" t="t" r="r" b="b"/>
              <a:pathLst>
                <a:path w="1340731" h="402192">
                  <a:moveTo>
                    <a:pt x="12167" y="0"/>
                  </a:moveTo>
                  <a:lnTo>
                    <a:pt x="1328564" y="0"/>
                  </a:lnTo>
                  <a:cubicBezTo>
                    <a:pt x="1331791" y="0"/>
                    <a:pt x="1334885" y="1282"/>
                    <a:pt x="1337167" y="3564"/>
                  </a:cubicBezTo>
                  <a:cubicBezTo>
                    <a:pt x="1339449" y="5845"/>
                    <a:pt x="1340731" y="8940"/>
                    <a:pt x="1340731" y="12167"/>
                  </a:cubicBezTo>
                  <a:lnTo>
                    <a:pt x="1340731" y="390025"/>
                  </a:lnTo>
                  <a:cubicBezTo>
                    <a:pt x="1340731" y="396745"/>
                    <a:pt x="1335283" y="402192"/>
                    <a:pt x="1328564" y="402192"/>
                  </a:cubicBezTo>
                  <a:lnTo>
                    <a:pt x="12167" y="402192"/>
                  </a:lnTo>
                  <a:cubicBezTo>
                    <a:pt x="8940" y="402192"/>
                    <a:pt x="5845" y="400910"/>
                    <a:pt x="3564" y="398629"/>
                  </a:cubicBezTo>
                  <a:cubicBezTo>
                    <a:pt x="1282" y="396347"/>
                    <a:pt x="0" y="393252"/>
                    <a:pt x="0" y="390025"/>
                  </a:cubicBezTo>
                  <a:lnTo>
                    <a:pt x="0" y="12167"/>
                  </a:lnTo>
                  <a:cubicBezTo>
                    <a:pt x="0" y="8940"/>
                    <a:pt x="1282" y="5845"/>
                    <a:pt x="3564" y="3564"/>
                  </a:cubicBezTo>
                  <a:cubicBezTo>
                    <a:pt x="5845" y="1282"/>
                    <a:pt x="8940" y="0"/>
                    <a:pt x="12167" y="0"/>
                  </a:cubicBezTo>
                  <a:close/>
                </a:path>
              </a:pathLst>
            </a:custGeom>
            <a:solidFill>
              <a:srgbClr val="FFFFFF"/>
            </a:solidFill>
            <a:ln w="19050" cap="sq">
              <a:solidFill>
                <a:srgbClr val="4A4E69"/>
              </a:solidFill>
              <a:prstDash val="solid"/>
              <a:miter/>
            </a:ln>
          </p:spPr>
        </p:sp>
        <p:sp>
          <p:nvSpPr>
            <p:cNvPr id="58" name="TextBox 58"/>
            <p:cNvSpPr txBox="1"/>
            <p:nvPr/>
          </p:nvSpPr>
          <p:spPr>
            <a:xfrm>
              <a:off x="0" y="9525"/>
              <a:ext cx="1340731" cy="392667"/>
            </a:xfrm>
            <a:prstGeom prst="rect">
              <a:avLst/>
            </a:prstGeom>
          </p:spPr>
          <p:txBody>
            <a:bodyPr lIns="50800" tIns="50800" rIns="50800" bIns="50800" rtlCol="0" anchor="ctr"/>
            <a:lstStyle/>
            <a:p>
              <a:pPr marL="345439" lvl="1" indent="-172720">
                <a:lnSpc>
                  <a:spcPts val="1919"/>
                </a:lnSpc>
                <a:buFont typeface="Arial"/>
                <a:buChar char="•"/>
              </a:pPr>
              <a:r>
                <a:rPr lang="en-US" sz="1599" dirty="0">
                  <a:solidFill>
                    <a:srgbClr val="000000"/>
                  </a:solidFill>
                  <a:latin typeface="Garet"/>
                </a:rPr>
                <a:t>SDM yang </a:t>
              </a:r>
            </a:p>
            <a:p>
              <a:pPr>
                <a:lnSpc>
                  <a:spcPts val="1919"/>
                </a:lnSpc>
              </a:pPr>
              <a:r>
                <a:rPr lang="en-US" sz="1599" dirty="0">
                  <a:solidFill>
                    <a:srgbClr val="000000"/>
                  </a:solidFill>
                  <a:latin typeface="Garet"/>
                </a:rPr>
                <a:t>       </a:t>
              </a:r>
              <a:r>
                <a:rPr lang="en-US" sz="1599" dirty="0" err="1">
                  <a:solidFill>
                    <a:srgbClr val="000000"/>
                  </a:solidFill>
                  <a:latin typeface="Garet"/>
                </a:rPr>
                <a:t>berpengalaman</a:t>
              </a:r>
              <a:r>
                <a:rPr lang="en-US" sz="1599" dirty="0">
                  <a:solidFill>
                    <a:srgbClr val="000000"/>
                  </a:solidFill>
                  <a:latin typeface="Garet"/>
                </a:rPr>
                <a:t>      </a:t>
              </a:r>
            </a:p>
            <a:p>
              <a:pPr marL="345439" lvl="1" indent="-172720">
                <a:lnSpc>
                  <a:spcPts val="1919"/>
                </a:lnSpc>
                <a:buFont typeface="Arial"/>
                <a:buChar char="•"/>
              </a:pPr>
              <a:r>
                <a:rPr lang="en-US" sz="1599" dirty="0" err="1">
                  <a:solidFill>
                    <a:srgbClr val="000000"/>
                  </a:solidFill>
                  <a:latin typeface="Garet"/>
                </a:rPr>
                <a:t>Lahan</a:t>
              </a:r>
              <a:endParaRPr lang="en-US" sz="1599" dirty="0">
                <a:solidFill>
                  <a:srgbClr val="000000"/>
                </a:solidFill>
                <a:latin typeface="Garet"/>
              </a:endParaRPr>
            </a:p>
            <a:p>
              <a:pPr marL="345439" lvl="1" indent="-172720">
                <a:lnSpc>
                  <a:spcPts val="1919"/>
                </a:lnSpc>
                <a:buFont typeface="Arial"/>
                <a:buChar char="•"/>
              </a:pPr>
              <a:r>
                <a:rPr lang="en-US" sz="1599" dirty="0" err="1">
                  <a:solidFill>
                    <a:srgbClr val="000000"/>
                  </a:solidFill>
                  <a:latin typeface="Garet"/>
                </a:rPr>
                <a:t>Infrastruktur</a:t>
              </a:r>
              <a:endParaRPr lang="en-US" sz="1599" dirty="0">
                <a:solidFill>
                  <a:srgbClr val="000000"/>
                </a:solidFill>
                <a:latin typeface="Garet"/>
              </a:endParaRPr>
            </a:p>
            <a:p>
              <a:pPr marL="345439" lvl="1" indent="-172720">
                <a:lnSpc>
                  <a:spcPts val="1919"/>
                </a:lnSpc>
                <a:buFont typeface="Arial"/>
                <a:buChar char="•"/>
              </a:pPr>
              <a:r>
                <a:rPr lang="en-US" sz="1599" dirty="0" err="1">
                  <a:solidFill>
                    <a:srgbClr val="000000"/>
                  </a:solidFill>
                  <a:latin typeface="Garet"/>
                </a:rPr>
                <a:t>Bibit</a:t>
              </a:r>
              <a:endParaRPr lang="en-US" sz="1599" dirty="0">
                <a:solidFill>
                  <a:srgbClr val="000000"/>
                </a:solidFill>
                <a:latin typeface="Garet"/>
              </a:endParaRPr>
            </a:p>
          </p:txBody>
        </p:sp>
      </p:grpSp>
      <p:grpSp>
        <p:nvGrpSpPr>
          <p:cNvPr id="59" name="Group 59"/>
          <p:cNvGrpSpPr/>
          <p:nvPr/>
        </p:nvGrpSpPr>
        <p:grpSpPr>
          <a:xfrm>
            <a:off x="11653832" y="4914902"/>
            <a:ext cx="3854137" cy="2590800"/>
            <a:chOff x="0" y="-34454"/>
            <a:chExt cx="1015081" cy="682351"/>
          </a:xfrm>
        </p:grpSpPr>
        <p:sp>
          <p:nvSpPr>
            <p:cNvPr id="60" name="Freeform 60"/>
            <p:cNvSpPr/>
            <p:nvPr/>
          </p:nvSpPr>
          <p:spPr>
            <a:xfrm>
              <a:off x="0" y="-4996"/>
              <a:ext cx="1015081" cy="652893"/>
            </a:xfrm>
            <a:custGeom>
              <a:avLst/>
              <a:gdLst/>
              <a:ahLst/>
              <a:cxnLst/>
              <a:rect l="l" t="t" r="r" b="b"/>
              <a:pathLst>
                <a:path w="1015081" h="652893">
                  <a:moveTo>
                    <a:pt x="16070" y="0"/>
                  </a:moveTo>
                  <a:lnTo>
                    <a:pt x="999011" y="0"/>
                  </a:lnTo>
                  <a:cubicBezTo>
                    <a:pt x="1003273" y="0"/>
                    <a:pt x="1007361" y="1693"/>
                    <a:pt x="1010374" y="4707"/>
                  </a:cubicBezTo>
                  <a:cubicBezTo>
                    <a:pt x="1013388" y="7720"/>
                    <a:pt x="1015081" y="11808"/>
                    <a:pt x="1015081" y="16070"/>
                  </a:cubicBezTo>
                  <a:lnTo>
                    <a:pt x="1015081" y="636823"/>
                  </a:lnTo>
                  <a:cubicBezTo>
                    <a:pt x="1015081" y="641085"/>
                    <a:pt x="1013388" y="645172"/>
                    <a:pt x="1010374" y="648186"/>
                  </a:cubicBezTo>
                  <a:cubicBezTo>
                    <a:pt x="1007361" y="651200"/>
                    <a:pt x="1003273" y="652893"/>
                    <a:pt x="999011" y="652893"/>
                  </a:cubicBezTo>
                  <a:lnTo>
                    <a:pt x="16070" y="652893"/>
                  </a:lnTo>
                  <a:cubicBezTo>
                    <a:pt x="11808" y="652893"/>
                    <a:pt x="7720" y="651200"/>
                    <a:pt x="4707" y="648186"/>
                  </a:cubicBezTo>
                  <a:cubicBezTo>
                    <a:pt x="1693" y="645172"/>
                    <a:pt x="0" y="641085"/>
                    <a:pt x="0" y="636823"/>
                  </a:cubicBezTo>
                  <a:lnTo>
                    <a:pt x="0" y="16070"/>
                  </a:lnTo>
                  <a:cubicBezTo>
                    <a:pt x="0" y="11808"/>
                    <a:pt x="1693" y="7720"/>
                    <a:pt x="4707" y="4707"/>
                  </a:cubicBezTo>
                  <a:cubicBezTo>
                    <a:pt x="7720" y="1693"/>
                    <a:pt x="11808" y="0"/>
                    <a:pt x="16070" y="0"/>
                  </a:cubicBezTo>
                  <a:close/>
                </a:path>
              </a:pathLst>
            </a:custGeom>
            <a:solidFill>
              <a:srgbClr val="FFFFFF"/>
            </a:solidFill>
            <a:ln w="19050" cap="sq">
              <a:solidFill>
                <a:srgbClr val="4A4E69"/>
              </a:solidFill>
              <a:prstDash val="solid"/>
              <a:miter/>
            </a:ln>
          </p:spPr>
        </p:sp>
        <p:sp>
          <p:nvSpPr>
            <p:cNvPr id="61" name="TextBox 61"/>
            <p:cNvSpPr txBox="1"/>
            <p:nvPr/>
          </p:nvSpPr>
          <p:spPr>
            <a:xfrm>
              <a:off x="0" y="-34454"/>
              <a:ext cx="1015081" cy="643368"/>
            </a:xfrm>
            <a:prstGeom prst="rect">
              <a:avLst/>
            </a:prstGeom>
          </p:spPr>
          <p:txBody>
            <a:bodyPr lIns="50800" tIns="50800" rIns="50800" bIns="50800" rtlCol="0" anchor="ctr"/>
            <a:lstStyle/>
            <a:p>
              <a:pPr marL="345439" lvl="1" indent="-172720">
                <a:lnSpc>
                  <a:spcPts val="1919"/>
                </a:lnSpc>
                <a:buFont typeface="Arial"/>
                <a:buChar char="•"/>
              </a:pPr>
              <a:r>
                <a:rPr lang="en-US" sz="1599" dirty="0">
                  <a:solidFill>
                    <a:srgbClr val="000000"/>
                  </a:solidFill>
                  <a:latin typeface="Garet"/>
                </a:rPr>
                <a:t>Instagram</a:t>
              </a:r>
            </a:p>
            <a:p>
              <a:pPr marL="345439" lvl="1" indent="-172720">
                <a:lnSpc>
                  <a:spcPts val="1919"/>
                </a:lnSpc>
                <a:buFont typeface="Arial"/>
                <a:buChar char="•"/>
              </a:pPr>
              <a:r>
                <a:rPr lang="en-US" sz="1599" dirty="0">
                  <a:solidFill>
                    <a:srgbClr val="000000"/>
                  </a:solidFill>
                  <a:latin typeface="Garet"/>
                </a:rPr>
                <a:t>Facebook</a:t>
              </a:r>
            </a:p>
            <a:p>
              <a:pPr marL="345439" lvl="1" indent="-172720">
                <a:lnSpc>
                  <a:spcPts val="1919"/>
                </a:lnSpc>
                <a:buFont typeface="Arial"/>
                <a:buChar char="•"/>
              </a:pPr>
              <a:r>
                <a:rPr lang="en-US" sz="1599" dirty="0" err="1">
                  <a:solidFill>
                    <a:srgbClr val="000000"/>
                  </a:solidFill>
                  <a:latin typeface="Garet"/>
                </a:rPr>
                <a:t>Whatsapp</a:t>
              </a:r>
              <a:endParaRPr lang="en-US" sz="1599" dirty="0">
                <a:solidFill>
                  <a:srgbClr val="000000"/>
                </a:solidFill>
                <a:latin typeface="Garet"/>
              </a:endParaRPr>
            </a:p>
            <a:p>
              <a:pPr marL="345439" lvl="1" indent="-172720">
                <a:lnSpc>
                  <a:spcPts val="1919"/>
                </a:lnSpc>
                <a:buFont typeface="Arial"/>
                <a:buChar char="•"/>
              </a:pPr>
              <a:r>
                <a:rPr lang="en-US" sz="1599" dirty="0">
                  <a:solidFill>
                    <a:srgbClr val="000000"/>
                  </a:solidFill>
                  <a:latin typeface="Garet"/>
                </a:rPr>
                <a:t>zoom</a:t>
              </a:r>
            </a:p>
            <a:p>
              <a:pPr marL="345439" lvl="1" indent="-172720">
                <a:lnSpc>
                  <a:spcPts val="1919"/>
                </a:lnSpc>
                <a:buFont typeface="Arial"/>
                <a:buChar char="•"/>
              </a:pPr>
              <a:r>
                <a:rPr lang="en-US" sz="1599" dirty="0">
                  <a:solidFill>
                    <a:srgbClr val="000000"/>
                  </a:solidFill>
                  <a:latin typeface="Garet"/>
                </a:rPr>
                <a:t>Direct Selling</a:t>
              </a:r>
            </a:p>
            <a:p>
              <a:pPr marL="345439" lvl="1" indent="-172720">
                <a:lnSpc>
                  <a:spcPts val="1919"/>
                </a:lnSpc>
                <a:buFont typeface="Arial"/>
                <a:buChar char="•"/>
              </a:pPr>
              <a:r>
                <a:rPr lang="en-US" sz="1599" dirty="0">
                  <a:solidFill>
                    <a:srgbClr val="000000"/>
                  </a:solidFill>
                  <a:latin typeface="Garet"/>
                </a:rPr>
                <a:t>Email</a:t>
              </a:r>
            </a:p>
            <a:p>
              <a:pPr>
                <a:lnSpc>
                  <a:spcPts val="1919"/>
                </a:lnSpc>
              </a:pPr>
              <a:endParaRPr lang="en-US" sz="1599" dirty="0">
                <a:solidFill>
                  <a:srgbClr val="000000"/>
                </a:solidFill>
                <a:latin typeface="Garet"/>
              </a:endParaRPr>
            </a:p>
            <a:p>
              <a:pPr>
                <a:lnSpc>
                  <a:spcPts val="1919"/>
                </a:lnSpc>
              </a:pPr>
              <a:endParaRPr lang="en-US" sz="1599" dirty="0">
                <a:solidFill>
                  <a:srgbClr val="000000"/>
                </a:solidFill>
                <a:latin typeface="Garet"/>
              </a:endParaRPr>
            </a:p>
          </p:txBody>
        </p:sp>
      </p:grpSp>
      <p:grpSp>
        <p:nvGrpSpPr>
          <p:cNvPr id="62" name="Group 62"/>
          <p:cNvGrpSpPr/>
          <p:nvPr/>
        </p:nvGrpSpPr>
        <p:grpSpPr>
          <a:xfrm>
            <a:off x="3912616" y="1200404"/>
            <a:ext cx="3412587" cy="780157"/>
            <a:chOff x="0" y="0"/>
            <a:chExt cx="898788" cy="205473"/>
          </a:xfrm>
        </p:grpSpPr>
        <p:sp>
          <p:nvSpPr>
            <p:cNvPr id="63" name="Freeform 63"/>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sp>
        <p:sp>
          <p:nvSpPr>
            <p:cNvPr id="64" name="TextBox 64"/>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65" name="Group 65"/>
          <p:cNvGrpSpPr/>
          <p:nvPr/>
        </p:nvGrpSpPr>
        <p:grpSpPr>
          <a:xfrm>
            <a:off x="11653832" y="1200404"/>
            <a:ext cx="2356035" cy="780157"/>
            <a:chOff x="0" y="0"/>
            <a:chExt cx="620519" cy="205473"/>
          </a:xfrm>
        </p:grpSpPr>
        <p:sp>
          <p:nvSpPr>
            <p:cNvPr id="66" name="Freeform 66"/>
            <p:cNvSpPr/>
            <p:nvPr/>
          </p:nvSpPr>
          <p:spPr>
            <a:xfrm>
              <a:off x="0" y="0"/>
              <a:ext cx="620519" cy="205473"/>
            </a:xfrm>
            <a:custGeom>
              <a:avLst/>
              <a:gdLst/>
              <a:ahLst/>
              <a:cxnLst/>
              <a:rect l="l" t="t" r="r" b="b"/>
              <a:pathLst>
                <a:path w="620519" h="205473">
                  <a:moveTo>
                    <a:pt x="26288" y="0"/>
                  </a:moveTo>
                  <a:lnTo>
                    <a:pt x="594231" y="0"/>
                  </a:lnTo>
                  <a:cubicBezTo>
                    <a:pt x="608750" y="0"/>
                    <a:pt x="620519" y="11770"/>
                    <a:pt x="620519" y="26288"/>
                  </a:cubicBezTo>
                  <a:lnTo>
                    <a:pt x="620519" y="179185"/>
                  </a:lnTo>
                  <a:cubicBezTo>
                    <a:pt x="620519" y="193704"/>
                    <a:pt x="608750" y="205473"/>
                    <a:pt x="594231" y="205473"/>
                  </a:cubicBezTo>
                  <a:lnTo>
                    <a:pt x="26288" y="205473"/>
                  </a:lnTo>
                  <a:cubicBezTo>
                    <a:pt x="11770" y="205473"/>
                    <a:pt x="0" y="193704"/>
                    <a:pt x="0" y="179185"/>
                  </a:cubicBezTo>
                  <a:lnTo>
                    <a:pt x="0" y="26288"/>
                  </a:lnTo>
                  <a:cubicBezTo>
                    <a:pt x="0" y="11770"/>
                    <a:pt x="11770" y="0"/>
                    <a:pt x="26288" y="0"/>
                  </a:cubicBezTo>
                  <a:close/>
                </a:path>
              </a:pathLst>
            </a:custGeom>
            <a:solidFill>
              <a:srgbClr val="4A4E69"/>
            </a:solidFill>
            <a:ln w="19050" cap="sq">
              <a:solidFill>
                <a:srgbClr val="4A4E69"/>
              </a:solidFill>
              <a:prstDash val="solid"/>
              <a:miter/>
            </a:ln>
          </p:spPr>
        </p:sp>
        <p:sp>
          <p:nvSpPr>
            <p:cNvPr id="67" name="TextBox 67"/>
            <p:cNvSpPr txBox="1"/>
            <p:nvPr/>
          </p:nvSpPr>
          <p:spPr>
            <a:xfrm>
              <a:off x="0" y="9525"/>
              <a:ext cx="62051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68" name="Group 68"/>
          <p:cNvGrpSpPr/>
          <p:nvPr/>
        </p:nvGrpSpPr>
        <p:grpSpPr>
          <a:xfrm>
            <a:off x="15555593" y="1200404"/>
            <a:ext cx="2298885" cy="780157"/>
            <a:chOff x="0" y="0"/>
            <a:chExt cx="605468" cy="205473"/>
          </a:xfrm>
        </p:grpSpPr>
        <p:sp>
          <p:nvSpPr>
            <p:cNvPr id="69" name="Freeform 69"/>
            <p:cNvSpPr/>
            <p:nvPr/>
          </p:nvSpPr>
          <p:spPr>
            <a:xfrm>
              <a:off x="0" y="0"/>
              <a:ext cx="605468" cy="205473"/>
            </a:xfrm>
            <a:custGeom>
              <a:avLst/>
              <a:gdLst/>
              <a:ahLst/>
              <a:cxnLst/>
              <a:rect l="l" t="t" r="r" b="b"/>
              <a:pathLst>
                <a:path w="605468" h="205473">
                  <a:moveTo>
                    <a:pt x="26941" y="0"/>
                  </a:moveTo>
                  <a:lnTo>
                    <a:pt x="578526" y="0"/>
                  </a:lnTo>
                  <a:cubicBezTo>
                    <a:pt x="593405" y="0"/>
                    <a:pt x="605468" y="12062"/>
                    <a:pt x="605468" y="26941"/>
                  </a:cubicBezTo>
                  <a:lnTo>
                    <a:pt x="605468" y="178532"/>
                  </a:lnTo>
                  <a:cubicBezTo>
                    <a:pt x="605468" y="193411"/>
                    <a:pt x="593405" y="205473"/>
                    <a:pt x="578526" y="205473"/>
                  </a:cubicBezTo>
                  <a:lnTo>
                    <a:pt x="26941" y="205473"/>
                  </a:lnTo>
                  <a:cubicBezTo>
                    <a:pt x="12062" y="205473"/>
                    <a:pt x="0" y="193411"/>
                    <a:pt x="0" y="178532"/>
                  </a:cubicBezTo>
                  <a:lnTo>
                    <a:pt x="0" y="26941"/>
                  </a:lnTo>
                  <a:cubicBezTo>
                    <a:pt x="0" y="12062"/>
                    <a:pt x="12062" y="0"/>
                    <a:pt x="26941" y="0"/>
                  </a:cubicBezTo>
                  <a:close/>
                </a:path>
              </a:pathLst>
            </a:custGeom>
            <a:solidFill>
              <a:srgbClr val="4A4E69"/>
            </a:solidFill>
            <a:ln w="19050" cap="sq">
              <a:solidFill>
                <a:srgbClr val="4A4E69"/>
              </a:solidFill>
              <a:prstDash val="solid"/>
              <a:miter/>
            </a:ln>
          </p:spPr>
        </p:sp>
        <p:sp>
          <p:nvSpPr>
            <p:cNvPr id="70" name="TextBox 70"/>
            <p:cNvSpPr txBox="1"/>
            <p:nvPr/>
          </p:nvSpPr>
          <p:spPr>
            <a:xfrm>
              <a:off x="0" y="9525"/>
              <a:ext cx="60546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1" name="Group 71"/>
          <p:cNvGrpSpPr/>
          <p:nvPr/>
        </p:nvGrpSpPr>
        <p:grpSpPr>
          <a:xfrm>
            <a:off x="8301441" y="1200404"/>
            <a:ext cx="2536314" cy="780157"/>
            <a:chOff x="0" y="0"/>
            <a:chExt cx="668000" cy="205473"/>
          </a:xfrm>
        </p:grpSpPr>
        <p:sp>
          <p:nvSpPr>
            <p:cNvPr id="72" name="Freeform 72"/>
            <p:cNvSpPr/>
            <p:nvPr/>
          </p:nvSpPr>
          <p:spPr>
            <a:xfrm>
              <a:off x="0" y="0"/>
              <a:ext cx="668000" cy="205473"/>
            </a:xfrm>
            <a:custGeom>
              <a:avLst/>
              <a:gdLst/>
              <a:ahLst/>
              <a:cxnLst/>
              <a:rect l="l" t="t" r="r" b="b"/>
              <a:pathLst>
                <a:path w="668000" h="205473">
                  <a:moveTo>
                    <a:pt x="24419" y="0"/>
                  </a:moveTo>
                  <a:lnTo>
                    <a:pt x="643581" y="0"/>
                  </a:lnTo>
                  <a:cubicBezTo>
                    <a:pt x="650057" y="0"/>
                    <a:pt x="656269" y="2573"/>
                    <a:pt x="660848" y="7152"/>
                  </a:cubicBezTo>
                  <a:cubicBezTo>
                    <a:pt x="665428" y="11732"/>
                    <a:pt x="668000" y="17943"/>
                    <a:pt x="668000" y="24419"/>
                  </a:cubicBezTo>
                  <a:lnTo>
                    <a:pt x="668000" y="181054"/>
                  </a:lnTo>
                  <a:cubicBezTo>
                    <a:pt x="668000" y="187530"/>
                    <a:pt x="665428" y="193741"/>
                    <a:pt x="660848" y="198321"/>
                  </a:cubicBezTo>
                  <a:cubicBezTo>
                    <a:pt x="656269" y="202901"/>
                    <a:pt x="650057" y="205473"/>
                    <a:pt x="643581" y="205473"/>
                  </a:cubicBezTo>
                  <a:lnTo>
                    <a:pt x="24419" y="205473"/>
                  </a:lnTo>
                  <a:cubicBezTo>
                    <a:pt x="17943" y="205473"/>
                    <a:pt x="11732" y="202901"/>
                    <a:pt x="7152" y="198321"/>
                  </a:cubicBezTo>
                  <a:cubicBezTo>
                    <a:pt x="2573" y="193741"/>
                    <a:pt x="0" y="187530"/>
                    <a:pt x="0" y="181054"/>
                  </a:cubicBezTo>
                  <a:lnTo>
                    <a:pt x="0" y="24419"/>
                  </a:lnTo>
                  <a:cubicBezTo>
                    <a:pt x="0" y="17943"/>
                    <a:pt x="2573" y="11732"/>
                    <a:pt x="7152" y="7152"/>
                  </a:cubicBezTo>
                  <a:cubicBezTo>
                    <a:pt x="11732" y="2573"/>
                    <a:pt x="17943" y="0"/>
                    <a:pt x="24419" y="0"/>
                  </a:cubicBezTo>
                  <a:close/>
                </a:path>
              </a:pathLst>
            </a:custGeom>
            <a:solidFill>
              <a:srgbClr val="4A4E69"/>
            </a:solidFill>
            <a:ln w="19050" cap="sq">
              <a:solidFill>
                <a:srgbClr val="4A4E69"/>
              </a:solidFill>
              <a:prstDash val="solid"/>
              <a:miter/>
            </a:ln>
          </p:spPr>
        </p:sp>
        <p:sp>
          <p:nvSpPr>
            <p:cNvPr id="73" name="TextBox 73"/>
            <p:cNvSpPr txBox="1"/>
            <p:nvPr/>
          </p:nvSpPr>
          <p:spPr>
            <a:xfrm>
              <a:off x="0" y="9525"/>
              <a:ext cx="66800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4" name="Group 74"/>
          <p:cNvGrpSpPr/>
          <p:nvPr/>
        </p:nvGrpSpPr>
        <p:grpSpPr>
          <a:xfrm>
            <a:off x="3126330" y="5179341"/>
            <a:ext cx="3412587" cy="780157"/>
            <a:chOff x="0" y="0"/>
            <a:chExt cx="898788" cy="205473"/>
          </a:xfrm>
        </p:grpSpPr>
        <p:sp>
          <p:nvSpPr>
            <p:cNvPr id="75" name="Freeform 75"/>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sp>
        <p:sp>
          <p:nvSpPr>
            <p:cNvPr id="76" name="TextBox 76"/>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7" name="Group 77"/>
          <p:cNvGrpSpPr/>
          <p:nvPr/>
        </p:nvGrpSpPr>
        <p:grpSpPr>
          <a:xfrm>
            <a:off x="11729919" y="4209819"/>
            <a:ext cx="3778049" cy="743463"/>
            <a:chOff x="0" y="0"/>
            <a:chExt cx="995042" cy="195809"/>
          </a:xfrm>
        </p:grpSpPr>
        <p:sp>
          <p:nvSpPr>
            <p:cNvPr id="78" name="Freeform 78"/>
            <p:cNvSpPr/>
            <p:nvPr/>
          </p:nvSpPr>
          <p:spPr>
            <a:xfrm>
              <a:off x="0" y="0"/>
              <a:ext cx="995042" cy="195809"/>
            </a:xfrm>
            <a:custGeom>
              <a:avLst/>
              <a:gdLst/>
              <a:ahLst/>
              <a:cxnLst/>
              <a:rect l="l" t="t" r="r" b="b"/>
              <a:pathLst>
                <a:path w="995042" h="195809">
                  <a:moveTo>
                    <a:pt x="16393" y="0"/>
                  </a:moveTo>
                  <a:lnTo>
                    <a:pt x="978648" y="0"/>
                  </a:lnTo>
                  <a:cubicBezTo>
                    <a:pt x="987702" y="0"/>
                    <a:pt x="995042" y="7340"/>
                    <a:pt x="995042" y="16393"/>
                  </a:cubicBezTo>
                  <a:lnTo>
                    <a:pt x="995042" y="179416"/>
                  </a:lnTo>
                  <a:cubicBezTo>
                    <a:pt x="995042" y="183763"/>
                    <a:pt x="993315" y="187933"/>
                    <a:pt x="990240" y="191008"/>
                  </a:cubicBezTo>
                  <a:cubicBezTo>
                    <a:pt x="987166" y="194082"/>
                    <a:pt x="982996" y="195809"/>
                    <a:pt x="978648" y="195809"/>
                  </a:cubicBezTo>
                  <a:lnTo>
                    <a:pt x="16393" y="195809"/>
                  </a:lnTo>
                  <a:cubicBezTo>
                    <a:pt x="12046" y="195809"/>
                    <a:pt x="7876" y="194082"/>
                    <a:pt x="4802" y="191008"/>
                  </a:cubicBezTo>
                  <a:cubicBezTo>
                    <a:pt x="1727" y="187933"/>
                    <a:pt x="0" y="183763"/>
                    <a:pt x="0" y="179416"/>
                  </a:cubicBezTo>
                  <a:lnTo>
                    <a:pt x="0" y="16393"/>
                  </a:lnTo>
                  <a:cubicBezTo>
                    <a:pt x="0" y="12046"/>
                    <a:pt x="1727" y="7876"/>
                    <a:pt x="4802" y="4802"/>
                  </a:cubicBezTo>
                  <a:cubicBezTo>
                    <a:pt x="7876" y="1727"/>
                    <a:pt x="12046" y="0"/>
                    <a:pt x="16393" y="0"/>
                  </a:cubicBezTo>
                  <a:close/>
                </a:path>
              </a:pathLst>
            </a:custGeom>
            <a:solidFill>
              <a:srgbClr val="4A4E69"/>
            </a:solidFill>
            <a:ln w="19050" cap="sq">
              <a:solidFill>
                <a:srgbClr val="4A4E69"/>
              </a:solidFill>
              <a:prstDash val="solid"/>
              <a:miter/>
            </a:ln>
          </p:spPr>
        </p:sp>
        <p:sp>
          <p:nvSpPr>
            <p:cNvPr id="79" name="TextBox 79"/>
            <p:cNvSpPr txBox="1"/>
            <p:nvPr/>
          </p:nvSpPr>
          <p:spPr>
            <a:xfrm>
              <a:off x="0" y="9525"/>
              <a:ext cx="995042" cy="18628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0" name="Group 80"/>
          <p:cNvGrpSpPr/>
          <p:nvPr/>
        </p:nvGrpSpPr>
        <p:grpSpPr>
          <a:xfrm>
            <a:off x="407506" y="1200404"/>
            <a:ext cx="2657385" cy="780157"/>
            <a:chOff x="0" y="0"/>
            <a:chExt cx="699887" cy="205473"/>
          </a:xfrm>
        </p:grpSpPr>
        <p:sp>
          <p:nvSpPr>
            <p:cNvPr id="81" name="Freeform 81"/>
            <p:cNvSpPr/>
            <p:nvPr/>
          </p:nvSpPr>
          <p:spPr>
            <a:xfrm>
              <a:off x="0" y="0"/>
              <a:ext cx="699887" cy="205473"/>
            </a:xfrm>
            <a:custGeom>
              <a:avLst/>
              <a:gdLst/>
              <a:ahLst/>
              <a:cxnLst/>
              <a:rect l="l" t="t" r="r" b="b"/>
              <a:pathLst>
                <a:path w="699887" h="205473">
                  <a:moveTo>
                    <a:pt x="23307" y="0"/>
                  </a:moveTo>
                  <a:lnTo>
                    <a:pt x="676581" y="0"/>
                  </a:lnTo>
                  <a:cubicBezTo>
                    <a:pt x="682762" y="0"/>
                    <a:pt x="688690" y="2456"/>
                    <a:pt x="693061" y="6826"/>
                  </a:cubicBezTo>
                  <a:cubicBezTo>
                    <a:pt x="697432" y="11197"/>
                    <a:pt x="699887" y="17126"/>
                    <a:pt x="699887" y="23307"/>
                  </a:cubicBezTo>
                  <a:lnTo>
                    <a:pt x="699887" y="182166"/>
                  </a:lnTo>
                  <a:cubicBezTo>
                    <a:pt x="699887" y="195038"/>
                    <a:pt x="689453" y="205473"/>
                    <a:pt x="676581" y="205473"/>
                  </a:cubicBezTo>
                  <a:lnTo>
                    <a:pt x="23307" y="205473"/>
                  </a:lnTo>
                  <a:cubicBezTo>
                    <a:pt x="17126" y="205473"/>
                    <a:pt x="11197" y="203018"/>
                    <a:pt x="6826" y="198647"/>
                  </a:cubicBezTo>
                  <a:cubicBezTo>
                    <a:pt x="2456" y="194276"/>
                    <a:pt x="0" y="188348"/>
                    <a:pt x="0" y="182166"/>
                  </a:cubicBezTo>
                  <a:lnTo>
                    <a:pt x="0" y="23307"/>
                  </a:lnTo>
                  <a:cubicBezTo>
                    <a:pt x="0" y="10435"/>
                    <a:pt x="10435" y="0"/>
                    <a:pt x="23307" y="0"/>
                  </a:cubicBezTo>
                  <a:close/>
                </a:path>
              </a:pathLst>
            </a:custGeom>
            <a:solidFill>
              <a:srgbClr val="FFFFFF"/>
            </a:solidFill>
            <a:ln w="19050" cap="sq">
              <a:solidFill>
                <a:srgbClr val="4A4E69"/>
              </a:solidFill>
              <a:prstDash val="solid"/>
              <a:miter/>
            </a:ln>
          </p:spPr>
        </p:sp>
        <p:sp>
          <p:nvSpPr>
            <p:cNvPr id="82" name="TextBox 82"/>
            <p:cNvSpPr txBox="1"/>
            <p:nvPr/>
          </p:nvSpPr>
          <p:spPr>
            <a:xfrm>
              <a:off x="0" y="9525"/>
              <a:ext cx="699887"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3" name="Group 83"/>
          <p:cNvGrpSpPr/>
          <p:nvPr/>
        </p:nvGrpSpPr>
        <p:grpSpPr>
          <a:xfrm>
            <a:off x="419718" y="7607065"/>
            <a:ext cx="7846010" cy="780157"/>
            <a:chOff x="0" y="0"/>
            <a:chExt cx="2066439" cy="205473"/>
          </a:xfrm>
        </p:grpSpPr>
        <p:sp>
          <p:nvSpPr>
            <p:cNvPr id="84" name="Freeform 84"/>
            <p:cNvSpPr/>
            <p:nvPr/>
          </p:nvSpPr>
          <p:spPr>
            <a:xfrm>
              <a:off x="0" y="0"/>
              <a:ext cx="2066439" cy="205473"/>
            </a:xfrm>
            <a:custGeom>
              <a:avLst/>
              <a:gdLst/>
              <a:ahLst/>
              <a:cxnLst/>
              <a:rect l="l" t="t" r="r" b="b"/>
              <a:pathLst>
                <a:path w="2066439" h="205473">
                  <a:moveTo>
                    <a:pt x="7894" y="0"/>
                  </a:moveTo>
                  <a:lnTo>
                    <a:pt x="2058545" y="0"/>
                  </a:lnTo>
                  <a:cubicBezTo>
                    <a:pt x="2060639" y="0"/>
                    <a:pt x="2062646" y="832"/>
                    <a:pt x="2064127" y="2312"/>
                  </a:cubicBezTo>
                  <a:cubicBezTo>
                    <a:pt x="2065607" y="3792"/>
                    <a:pt x="2066439" y="5800"/>
                    <a:pt x="2066439" y="7894"/>
                  </a:cubicBezTo>
                  <a:lnTo>
                    <a:pt x="2066439" y="197579"/>
                  </a:lnTo>
                  <a:cubicBezTo>
                    <a:pt x="2066439" y="201939"/>
                    <a:pt x="2062905" y="205473"/>
                    <a:pt x="2058545" y="205473"/>
                  </a:cubicBezTo>
                  <a:lnTo>
                    <a:pt x="7894" y="205473"/>
                  </a:lnTo>
                  <a:cubicBezTo>
                    <a:pt x="3534" y="205473"/>
                    <a:pt x="0" y="201939"/>
                    <a:pt x="0" y="197579"/>
                  </a:cubicBezTo>
                  <a:lnTo>
                    <a:pt x="0" y="7894"/>
                  </a:lnTo>
                  <a:cubicBezTo>
                    <a:pt x="0" y="3534"/>
                    <a:pt x="3534" y="0"/>
                    <a:pt x="7894" y="0"/>
                  </a:cubicBezTo>
                  <a:close/>
                </a:path>
              </a:pathLst>
            </a:custGeom>
            <a:solidFill>
              <a:srgbClr val="FFFFFF"/>
            </a:solidFill>
            <a:ln w="19050" cap="sq">
              <a:solidFill>
                <a:srgbClr val="4A4E69"/>
              </a:solidFill>
              <a:prstDash val="solid"/>
              <a:miter/>
            </a:ln>
          </p:spPr>
        </p:sp>
        <p:sp>
          <p:nvSpPr>
            <p:cNvPr id="85" name="TextBox 85"/>
            <p:cNvSpPr txBox="1"/>
            <p:nvPr/>
          </p:nvSpPr>
          <p:spPr>
            <a:xfrm>
              <a:off x="0" y="9525"/>
              <a:ext cx="206643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6" name="Group 86"/>
          <p:cNvGrpSpPr/>
          <p:nvPr/>
        </p:nvGrpSpPr>
        <p:grpSpPr>
          <a:xfrm>
            <a:off x="8382544" y="7607065"/>
            <a:ext cx="9429968" cy="780157"/>
            <a:chOff x="0" y="0"/>
            <a:chExt cx="2483613" cy="205473"/>
          </a:xfrm>
        </p:grpSpPr>
        <p:sp>
          <p:nvSpPr>
            <p:cNvPr id="87" name="Freeform 87"/>
            <p:cNvSpPr/>
            <p:nvPr/>
          </p:nvSpPr>
          <p:spPr>
            <a:xfrm>
              <a:off x="0" y="0"/>
              <a:ext cx="2483613" cy="205473"/>
            </a:xfrm>
            <a:custGeom>
              <a:avLst/>
              <a:gdLst/>
              <a:ahLst/>
              <a:cxnLst/>
              <a:rect l="l" t="t" r="r" b="b"/>
              <a:pathLst>
                <a:path w="2483613" h="205473">
                  <a:moveTo>
                    <a:pt x="6568" y="0"/>
                  </a:moveTo>
                  <a:lnTo>
                    <a:pt x="2477045" y="0"/>
                  </a:lnTo>
                  <a:cubicBezTo>
                    <a:pt x="2478787" y="0"/>
                    <a:pt x="2480458" y="692"/>
                    <a:pt x="2481689" y="1924"/>
                  </a:cubicBezTo>
                  <a:cubicBezTo>
                    <a:pt x="2482921" y="3155"/>
                    <a:pt x="2483613" y="4826"/>
                    <a:pt x="2483613" y="6568"/>
                  </a:cubicBezTo>
                  <a:lnTo>
                    <a:pt x="2483613" y="198905"/>
                  </a:lnTo>
                  <a:cubicBezTo>
                    <a:pt x="2483613" y="200647"/>
                    <a:pt x="2482921" y="202318"/>
                    <a:pt x="2481689" y="203550"/>
                  </a:cubicBezTo>
                  <a:cubicBezTo>
                    <a:pt x="2480458" y="204781"/>
                    <a:pt x="2478787" y="205473"/>
                    <a:pt x="2477045" y="205473"/>
                  </a:cubicBezTo>
                  <a:lnTo>
                    <a:pt x="6568" y="205473"/>
                  </a:lnTo>
                  <a:cubicBezTo>
                    <a:pt x="4826" y="205473"/>
                    <a:pt x="3155" y="204781"/>
                    <a:pt x="1924" y="203550"/>
                  </a:cubicBezTo>
                  <a:cubicBezTo>
                    <a:pt x="692" y="202318"/>
                    <a:pt x="0" y="200647"/>
                    <a:pt x="0" y="198905"/>
                  </a:cubicBezTo>
                  <a:lnTo>
                    <a:pt x="0" y="6568"/>
                  </a:lnTo>
                  <a:cubicBezTo>
                    <a:pt x="0" y="4826"/>
                    <a:pt x="692" y="3155"/>
                    <a:pt x="1924" y="1924"/>
                  </a:cubicBezTo>
                  <a:cubicBezTo>
                    <a:pt x="3155" y="692"/>
                    <a:pt x="4826" y="0"/>
                    <a:pt x="6568" y="0"/>
                  </a:cubicBezTo>
                  <a:close/>
                </a:path>
              </a:pathLst>
            </a:custGeom>
            <a:solidFill>
              <a:srgbClr val="FFFFFF"/>
            </a:solidFill>
            <a:ln w="19050" cap="sq">
              <a:solidFill>
                <a:srgbClr val="4A4E69"/>
              </a:solidFill>
              <a:prstDash val="solid"/>
              <a:miter/>
            </a:ln>
          </p:spPr>
        </p:sp>
        <p:sp>
          <p:nvSpPr>
            <p:cNvPr id="88" name="TextBox 88"/>
            <p:cNvSpPr txBox="1"/>
            <p:nvPr/>
          </p:nvSpPr>
          <p:spPr>
            <a:xfrm>
              <a:off x="0" y="9525"/>
              <a:ext cx="2483613"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9" name="Group 89"/>
          <p:cNvGrpSpPr/>
          <p:nvPr/>
        </p:nvGrpSpPr>
        <p:grpSpPr>
          <a:xfrm>
            <a:off x="3912616" y="1200404"/>
            <a:ext cx="4310785" cy="780157"/>
            <a:chOff x="0" y="0"/>
            <a:chExt cx="1135351" cy="205473"/>
          </a:xfrm>
        </p:grpSpPr>
        <p:sp>
          <p:nvSpPr>
            <p:cNvPr id="90" name="Freeform 90"/>
            <p:cNvSpPr/>
            <p:nvPr/>
          </p:nvSpPr>
          <p:spPr>
            <a:xfrm>
              <a:off x="0" y="0"/>
              <a:ext cx="1135351" cy="205473"/>
            </a:xfrm>
            <a:custGeom>
              <a:avLst/>
              <a:gdLst/>
              <a:ahLst/>
              <a:cxnLst/>
              <a:rect l="l" t="t" r="r" b="b"/>
              <a:pathLst>
                <a:path w="1135351" h="205473">
                  <a:moveTo>
                    <a:pt x="14368" y="0"/>
                  </a:moveTo>
                  <a:lnTo>
                    <a:pt x="1120983" y="0"/>
                  </a:lnTo>
                  <a:cubicBezTo>
                    <a:pt x="1124794" y="0"/>
                    <a:pt x="1128448" y="1514"/>
                    <a:pt x="1131143" y="4208"/>
                  </a:cubicBezTo>
                  <a:cubicBezTo>
                    <a:pt x="1133837" y="6903"/>
                    <a:pt x="1135351" y="10557"/>
                    <a:pt x="1135351" y="14368"/>
                  </a:cubicBezTo>
                  <a:lnTo>
                    <a:pt x="1135351" y="191106"/>
                  </a:lnTo>
                  <a:cubicBezTo>
                    <a:pt x="1135351" y="199041"/>
                    <a:pt x="1128918" y="205473"/>
                    <a:pt x="1120983" y="205473"/>
                  </a:cubicBezTo>
                  <a:lnTo>
                    <a:pt x="14368" y="205473"/>
                  </a:lnTo>
                  <a:cubicBezTo>
                    <a:pt x="10557" y="205473"/>
                    <a:pt x="6903" y="203960"/>
                    <a:pt x="4208" y="201265"/>
                  </a:cubicBezTo>
                  <a:cubicBezTo>
                    <a:pt x="1514" y="198571"/>
                    <a:pt x="0" y="194916"/>
                    <a:pt x="0" y="191106"/>
                  </a:cubicBezTo>
                  <a:lnTo>
                    <a:pt x="0" y="14368"/>
                  </a:lnTo>
                  <a:cubicBezTo>
                    <a:pt x="0" y="10557"/>
                    <a:pt x="1514" y="6903"/>
                    <a:pt x="4208" y="4208"/>
                  </a:cubicBezTo>
                  <a:cubicBezTo>
                    <a:pt x="6903" y="1514"/>
                    <a:pt x="10557" y="0"/>
                    <a:pt x="14368" y="0"/>
                  </a:cubicBezTo>
                  <a:close/>
                </a:path>
              </a:pathLst>
            </a:custGeom>
            <a:solidFill>
              <a:srgbClr val="FFFFFF"/>
            </a:solidFill>
            <a:ln w="19050" cap="sq">
              <a:solidFill>
                <a:srgbClr val="4A4E69"/>
              </a:solidFill>
              <a:prstDash val="solid"/>
              <a:miter/>
            </a:ln>
          </p:spPr>
        </p:sp>
        <p:sp>
          <p:nvSpPr>
            <p:cNvPr id="91" name="TextBox 91"/>
            <p:cNvSpPr txBox="1"/>
            <p:nvPr/>
          </p:nvSpPr>
          <p:spPr>
            <a:xfrm>
              <a:off x="0" y="9525"/>
              <a:ext cx="113535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2" name="Group 92"/>
          <p:cNvGrpSpPr/>
          <p:nvPr/>
        </p:nvGrpSpPr>
        <p:grpSpPr>
          <a:xfrm>
            <a:off x="11653832" y="1200404"/>
            <a:ext cx="3854137" cy="780157"/>
            <a:chOff x="0" y="0"/>
            <a:chExt cx="1015081" cy="205473"/>
          </a:xfrm>
        </p:grpSpPr>
        <p:sp>
          <p:nvSpPr>
            <p:cNvPr id="93" name="Freeform 93"/>
            <p:cNvSpPr/>
            <p:nvPr/>
          </p:nvSpPr>
          <p:spPr>
            <a:xfrm>
              <a:off x="0" y="0"/>
              <a:ext cx="1015081" cy="205473"/>
            </a:xfrm>
            <a:custGeom>
              <a:avLst/>
              <a:gdLst/>
              <a:ahLst/>
              <a:cxnLst/>
              <a:rect l="l" t="t" r="r" b="b"/>
              <a:pathLst>
                <a:path w="1015081" h="205473">
                  <a:moveTo>
                    <a:pt x="16070" y="0"/>
                  </a:moveTo>
                  <a:lnTo>
                    <a:pt x="999011" y="0"/>
                  </a:lnTo>
                  <a:cubicBezTo>
                    <a:pt x="1003273" y="0"/>
                    <a:pt x="1007361" y="1693"/>
                    <a:pt x="1010374" y="4707"/>
                  </a:cubicBezTo>
                  <a:cubicBezTo>
                    <a:pt x="1013388" y="7720"/>
                    <a:pt x="1015081" y="11808"/>
                    <a:pt x="1015081" y="16070"/>
                  </a:cubicBezTo>
                  <a:lnTo>
                    <a:pt x="1015081" y="189403"/>
                  </a:lnTo>
                  <a:cubicBezTo>
                    <a:pt x="1015081" y="198279"/>
                    <a:pt x="1007887" y="205473"/>
                    <a:pt x="999011" y="205473"/>
                  </a:cubicBezTo>
                  <a:lnTo>
                    <a:pt x="16070" y="205473"/>
                  </a:lnTo>
                  <a:cubicBezTo>
                    <a:pt x="11808" y="205473"/>
                    <a:pt x="7720" y="203780"/>
                    <a:pt x="4707" y="200767"/>
                  </a:cubicBezTo>
                  <a:cubicBezTo>
                    <a:pt x="1693" y="197753"/>
                    <a:pt x="0" y="193665"/>
                    <a:pt x="0" y="189403"/>
                  </a:cubicBezTo>
                  <a:lnTo>
                    <a:pt x="0" y="16070"/>
                  </a:lnTo>
                  <a:cubicBezTo>
                    <a:pt x="0" y="11808"/>
                    <a:pt x="1693" y="7720"/>
                    <a:pt x="4707" y="4707"/>
                  </a:cubicBezTo>
                  <a:cubicBezTo>
                    <a:pt x="7720" y="1693"/>
                    <a:pt x="11808" y="0"/>
                    <a:pt x="16070" y="0"/>
                  </a:cubicBezTo>
                  <a:close/>
                </a:path>
              </a:pathLst>
            </a:custGeom>
            <a:solidFill>
              <a:srgbClr val="FFFFFF"/>
            </a:solidFill>
            <a:ln w="19050" cap="sq">
              <a:solidFill>
                <a:srgbClr val="4A4E69"/>
              </a:solidFill>
              <a:prstDash val="solid"/>
              <a:miter/>
            </a:ln>
          </p:spPr>
        </p:sp>
        <p:sp>
          <p:nvSpPr>
            <p:cNvPr id="94" name="TextBox 94"/>
            <p:cNvSpPr txBox="1"/>
            <p:nvPr/>
          </p:nvSpPr>
          <p:spPr>
            <a:xfrm>
              <a:off x="0" y="9525"/>
              <a:ext cx="101508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5" name="Group 95"/>
          <p:cNvGrpSpPr/>
          <p:nvPr/>
        </p:nvGrpSpPr>
        <p:grpSpPr>
          <a:xfrm>
            <a:off x="15555593" y="1200404"/>
            <a:ext cx="2258147" cy="780157"/>
            <a:chOff x="0" y="0"/>
            <a:chExt cx="594738" cy="205473"/>
          </a:xfrm>
        </p:grpSpPr>
        <p:sp>
          <p:nvSpPr>
            <p:cNvPr id="96" name="Freeform 96"/>
            <p:cNvSpPr/>
            <p:nvPr/>
          </p:nvSpPr>
          <p:spPr>
            <a:xfrm>
              <a:off x="0" y="0"/>
              <a:ext cx="594738" cy="205473"/>
            </a:xfrm>
            <a:custGeom>
              <a:avLst/>
              <a:gdLst/>
              <a:ahLst/>
              <a:cxnLst/>
              <a:rect l="l" t="t" r="r" b="b"/>
              <a:pathLst>
                <a:path w="594738" h="205473">
                  <a:moveTo>
                    <a:pt x="27428" y="0"/>
                  </a:moveTo>
                  <a:lnTo>
                    <a:pt x="567311" y="0"/>
                  </a:lnTo>
                  <a:cubicBezTo>
                    <a:pt x="574585" y="0"/>
                    <a:pt x="581561" y="2890"/>
                    <a:pt x="586705" y="8033"/>
                  </a:cubicBezTo>
                  <a:cubicBezTo>
                    <a:pt x="591849" y="13177"/>
                    <a:pt x="594738" y="20153"/>
                    <a:pt x="594738" y="27428"/>
                  </a:cubicBezTo>
                  <a:lnTo>
                    <a:pt x="594738" y="178046"/>
                  </a:lnTo>
                  <a:cubicBezTo>
                    <a:pt x="594738" y="193194"/>
                    <a:pt x="582459" y="205473"/>
                    <a:pt x="567311" y="205473"/>
                  </a:cubicBezTo>
                  <a:lnTo>
                    <a:pt x="27428" y="205473"/>
                  </a:lnTo>
                  <a:cubicBezTo>
                    <a:pt x="12280" y="205473"/>
                    <a:pt x="0" y="193194"/>
                    <a:pt x="0" y="178046"/>
                  </a:cubicBezTo>
                  <a:lnTo>
                    <a:pt x="0" y="27428"/>
                  </a:lnTo>
                  <a:cubicBezTo>
                    <a:pt x="0" y="12280"/>
                    <a:pt x="12280" y="0"/>
                    <a:pt x="27428" y="0"/>
                  </a:cubicBezTo>
                  <a:close/>
                </a:path>
              </a:pathLst>
            </a:custGeom>
            <a:solidFill>
              <a:srgbClr val="FFFFFF"/>
            </a:solidFill>
            <a:ln w="19050" cap="sq">
              <a:solidFill>
                <a:srgbClr val="4A4E69"/>
              </a:solidFill>
              <a:prstDash val="solid"/>
              <a:miter/>
            </a:ln>
          </p:spPr>
        </p:sp>
        <p:sp>
          <p:nvSpPr>
            <p:cNvPr id="97" name="TextBox 97"/>
            <p:cNvSpPr txBox="1"/>
            <p:nvPr/>
          </p:nvSpPr>
          <p:spPr>
            <a:xfrm>
              <a:off x="0" y="9525"/>
              <a:ext cx="59473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8" name="Group 98"/>
          <p:cNvGrpSpPr/>
          <p:nvPr/>
        </p:nvGrpSpPr>
        <p:grpSpPr>
          <a:xfrm>
            <a:off x="8318651" y="1200404"/>
            <a:ext cx="3268505" cy="780157"/>
            <a:chOff x="0" y="0"/>
            <a:chExt cx="860841" cy="205473"/>
          </a:xfrm>
        </p:grpSpPr>
        <p:sp>
          <p:nvSpPr>
            <p:cNvPr id="99" name="Freeform 99"/>
            <p:cNvSpPr/>
            <p:nvPr/>
          </p:nvSpPr>
          <p:spPr>
            <a:xfrm>
              <a:off x="0" y="0"/>
              <a:ext cx="860841" cy="205473"/>
            </a:xfrm>
            <a:custGeom>
              <a:avLst/>
              <a:gdLst/>
              <a:ahLst/>
              <a:cxnLst/>
              <a:rect l="l" t="t" r="r" b="b"/>
              <a:pathLst>
                <a:path w="860841" h="205473">
                  <a:moveTo>
                    <a:pt x="18949" y="0"/>
                  </a:moveTo>
                  <a:lnTo>
                    <a:pt x="841892" y="0"/>
                  </a:lnTo>
                  <a:cubicBezTo>
                    <a:pt x="852357" y="0"/>
                    <a:pt x="860841" y="8484"/>
                    <a:pt x="860841" y="18949"/>
                  </a:cubicBezTo>
                  <a:lnTo>
                    <a:pt x="860841" y="186524"/>
                  </a:lnTo>
                  <a:cubicBezTo>
                    <a:pt x="860841" y="196989"/>
                    <a:pt x="852357" y="205473"/>
                    <a:pt x="841892" y="205473"/>
                  </a:cubicBezTo>
                  <a:lnTo>
                    <a:pt x="18949" y="205473"/>
                  </a:lnTo>
                  <a:cubicBezTo>
                    <a:pt x="8484" y="205473"/>
                    <a:pt x="0" y="196989"/>
                    <a:pt x="0" y="186524"/>
                  </a:cubicBezTo>
                  <a:lnTo>
                    <a:pt x="0" y="18949"/>
                  </a:lnTo>
                  <a:cubicBezTo>
                    <a:pt x="0" y="8484"/>
                    <a:pt x="8484" y="0"/>
                    <a:pt x="18949" y="0"/>
                  </a:cubicBezTo>
                  <a:close/>
                </a:path>
              </a:pathLst>
            </a:custGeom>
            <a:solidFill>
              <a:srgbClr val="FFFFFF"/>
            </a:solidFill>
            <a:ln w="19050" cap="sq">
              <a:solidFill>
                <a:srgbClr val="4A4E69"/>
              </a:solidFill>
              <a:prstDash val="solid"/>
              <a:miter/>
            </a:ln>
          </p:spPr>
        </p:sp>
        <p:sp>
          <p:nvSpPr>
            <p:cNvPr id="100" name="TextBox 100"/>
            <p:cNvSpPr txBox="1"/>
            <p:nvPr/>
          </p:nvSpPr>
          <p:spPr>
            <a:xfrm>
              <a:off x="0" y="9525"/>
              <a:ext cx="86084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1" name="Group 101"/>
          <p:cNvGrpSpPr/>
          <p:nvPr/>
        </p:nvGrpSpPr>
        <p:grpSpPr>
          <a:xfrm>
            <a:off x="3146699" y="5179341"/>
            <a:ext cx="5076702" cy="780157"/>
            <a:chOff x="0" y="0"/>
            <a:chExt cx="1337074" cy="205473"/>
          </a:xfrm>
        </p:grpSpPr>
        <p:sp>
          <p:nvSpPr>
            <p:cNvPr id="102" name="Freeform 102"/>
            <p:cNvSpPr/>
            <p:nvPr/>
          </p:nvSpPr>
          <p:spPr>
            <a:xfrm>
              <a:off x="0" y="0"/>
              <a:ext cx="1337074" cy="205473"/>
            </a:xfrm>
            <a:custGeom>
              <a:avLst/>
              <a:gdLst/>
              <a:ahLst/>
              <a:cxnLst/>
              <a:rect l="l" t="t" r="r" b="b"/>
              <a:pathLst>
                <a:path w="1337074" h="205473">
                  <a:moveTo>
                    <a:pt x="12200" y="0"/>
                  </a:moveTo>
                  <a:lnTo>
                    <a:pt x="1324874" y="0"/>
                  </a:lnTo>
                  <a:cubicBezTo>
                    <a:pt x="1331612" y="0"/>
                    <a:pt x="1337074" y="5462"/>
                    <a:pt x="1337074" y="12200"/>
                  </a:cubicBezTo>
                  <a:lnTo>
                    <a:pt x="1337074" y="193273"/>
                  </a:lnTo>
                  <a:cubicBezTo>
                    <a:pt x="1337074" y="200011"/>
                    <a:pt x="1331612" y="205473"/>
                    <a:pt x="1324874" y="205473"/>
                  </a:cubicBezTo>
                  <a:lnTo>
                    <a:pt x="12200" y="205473"/>
                  </a:lnTo>
                  <a:cubicBezTo>
                    <a:pt x="5462" y="205473"/>
                    <a:pt x="0" y="200011"/>
                    <a:pt x="0" y="193273"/>
                  </a:cubicBezTo>
                  <a:lnTo>
                    <a:pt x="0" y="12200"/>
                  </a:lnTo>
                  <a:cubicBezTo>
                    <a:pt x="0" y="5462"/>
                    <a:pt x="5462" y="0"/>
                    <a:pt x="12200" y="0"/>
                  </a:cubicBezTo>
                  <a:close/>
                </a:path>
              </a:pathLst>
            </a:custGeom>
            <a:solidFill>
              <a:srgbClr val="FFFFFF"/>
            </a:solidFill>
            <a:ln w="19050" cap="sq">
              <a:solidFill>
                <a:srgbClr val="4A4E69"/>
              </a:solidFill>
              <a:prstDash val="solid"/>
              <a:miter/>
            </a:ln>
          </p:spPr>
        </p:sp>
        <p:sp>
          <p:nvSpPr>
            <p:cNvPr id="103" name="TextBox 103"/>
            <p:cNvSpPr txBox="1"/>
            <p:nvPr/>
          </p:nvSpPr>
          <p:spPr>
            <a:xfrm>
              <a:off x="0" y="9525"/>
              <a:ext cx="1337074"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4" name="Group 104"/>
          <p:cNvGrpSpPr/>
          <p:nvPr/>
        </p:nvGrpSpPr>
        <p:grpSpPr>
          <a:xfrm>
            <a:off x="11782926" y="4227463"/>
            <a:ext cx="3725042" cy="780157"/>
            <a:chOff x="0" y="0"/>
            <a:chExt cx="981081" cy="205473"/>
          </a:xfrm>
        </p:grpSpPr>
        <p:sp>
          <p:nvSpPr>
            <p:cNvPr id="105" name="Freeform 105"/>
            <p:cNvSpPr/>
            <p:nvPr/>
          </p:nvSpPr>
          <p:spPr>
            <a:xfrm>
              <a:off x="0" y="0"/>
              <a:ext cx="981081" cy="205473"/>
            </a:xfrm>
            <a:custGeom>
              <a:avLst/>
              <a:gdLst/>
              <a:ahLst/>
              <a:cxnLst/>
              <a:rect l="l" t="t" r="r" b="b"/>
              <a:pathLst>
                <a:path w="981081" h="205473">
                  <a:moveTo>
                    <a:pt x="16627" y="0"/>
                  </a:moveTo>
                  <a:lnTo>
                    <a:pt x="964454" y="0"/>
                  </a:lnTo>
                  <a:cubicBezTo>
                    <a:pt x="973637" y="0"/>
                    <a:pt x="981081" y="7444"/>
                    <a:pt x="981081" y="16627"/>
                  </a:cubicBezTo>
                  <a:lnTo>
                    <a:pt x="981081" y="188847"/>
                  </a:lnTo>
                  <a:cubicBezTo>
                    <a:pt x="981081" y="198029"/>
                    <a:pt x="973637" y="205473"/>
                    <a:pt x="964454" y="205473"/>
                  </a:cubicBezTo>
                  <a:lnTo>
                    <a:pt x="16627" y="205473"/>
                  </a:lnTo>
                  <a:cubicBezTo>
                    <a:pt x="7444" y="205473"/>
                    <a:pt x="0" y="198029"/>
                    <a:pt x="0" y="188847"/>
                  </a:cubicBezTo>
                  <a:lnTo>
                    <a:pt x="0" y="16627"/>
                  </a:lnTo>
                  <a:cubicBezTo>
                    <a:pt x="0" y="7444"/>
                    <a:pt x="7444" y="0"/>
                    <a:pt x="16627" y="0"/>
                  </a:cubicBezTo>
                  <a:close/>
                </a:path>
              </a:pathLst>
            </a:custGeom>
            <a:solidFill>
              <a:srgbClr val="FFFFFF"/>
            </a:solidFill>
            <a:ln w="19050" cap="sq">
              <a:solidFill>
                <a:srgbClr val="4A4E69"/>
              </a:solidFill>
              <a:prstDash val="solid"/>
              <a:miter/>
            </a:ln>
          </p:spPr>
        </p:sp>
        <p:sp>
          <p:nvSpPr>
            <p:cNvPr id="106" name="TextBox 106"/>
            <p:cNvSpPr txBox="1"/>
            <p:nvPr/>
          </p:nvSpPr>
          <p:spPr>
            <a:xfrm>
              <a:off x="0" y="9525"/>
              <a:ext cx="98108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7" name="Group 107"/>
          <p:cNvGrpSpPr/>
          <p:nvPr/>
        </p:nvGrpSpPr>
        <p:grpSpPr>
          <a:xfrm>
            <a:off x="446133" y="1200404"/>
            <a:ext cx="779801" cy="780157"/>
            <a:chOff x="0" y="0"/>
            <a:chExt cx="205380" cy="205473"/>
          </a:xfrm>
        </p:grpSpPr>
        <p:sp>
          <p:nvSpPr>
            <p:cNvPr id="108" name="Freeform 108"/>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sp>
        <p:sp>
          <p:nvSpPr>
            <p:cNvPr id="109" name="TextBox 109"/>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0" name="Group 110"/>
          <p:cNvGrpSpPr/>
          <p:nvPr/>
        </p:nvGrpSpPr>
        <p:grpSpPr>
          <a:xfrm>
            <a:off x="459598" y="7607065"/>
            <a:ext cx="779801" cy="780157"/>
            <a:chOff x="0" y="0"/>
            <a:chExt cx="205380" cy="205473"/>
          </a:xfrm>
        </p:grpSpPr>
        <p:sp>
          <p:nvSpPr>
            <p:cNvPr id="111" name="Freeform 111"/>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sp>
        <p:sp>
          <p:nvSpPr>
            <p:cNvPr id="112" name="TextBox 112"/>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3" name="Group 113"/>
          <p:cNvGrpSpPr/>
          <p:nvPr/>
        </p:nvGrpSpPr>
        <p:grpSpPr>
          <a:xfrm>
            <a:off x="8421170" y="7607065"/>
            <a:ext cx="779801" cy="780157"/>
            <a:chOff x="0" y="0"/>
            <a:chExt cx="205380" cy="205473"/>
          </a:xfrm>
        </p:grpSpPr>
        <p:sp>
          <p:nvSpPr>
            <p:cNvPr id="114" name="Freeform 11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sp>
        <p:sp>
          <p:nvSpPr>
            <p:cNvPr id="115" name="TextBox 11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6" name="Group 116"/>
          <p:cNvGrpSpPr/>
          <p:nvPr/>
        </p:nvGrpSpPr>
        <p:grpSpPr>
          <a:xfrm>
            <a:off x="3126330" y="1200404"/>
            <a:ext cx="779801" cy="780157"/>
            <a:chOff x="0" y="0"/>
            <a:chExt cx="205380" cy="205473"/>
          </a:xfrm>
        </p:grpSpPr>
        <p:sp>
          <p:nvSpPr>
            <p:cNvPr id="117" name="Freeform 117"/>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sp>
        <p:sp>
          <p:nvSpPr>
            <p:cNvPr id="118" name="TextBox 118"/>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9" name="Group 119"/>
          <p:cNvGrpSpPr/>
          <p:nvPr/>
        </p:nvGrpSpPr>
        <p:grpSpPr>
          <a:xfrm>
            <a:off x="8301441" y="1200404"/>
            <a:ext cx="671109" cy="780157"/>
            <a:chOff x="0" y="0"/>
            <a:chExt cx="176753" cy="205473"/>
          </a:xfrm>
        </p:grpSpPr>
        <p:sp>
          <p:nvSpPr>
            <p:cNvPr id="120" name="Freeform 120"/>
            <p:cNvSpPr/>
            <p:nvPr/>
          </p:nvSpPr>
          <p:spPr>
            <a:xfrm>
              <a:off x="0" y="0"/>
              <a:ext cx="176753" cy="205473"/>
            </a:xfrm>
            <a:custGeom>
              <a:avLst/>
              <a:gdLst/>
              <a:ahLst/>
              <a:cxnLst/>
              <a:rect l="l" t="t" r="r" b="b"/>
              <a:pathLst>
                <a:path w="176753" h="205473">
                  <a:moveTo>
                    <a:pt x="88376" y="0"/>
                  </a:moveTo>
                  <a:lnTo>
                    <a:pt x="88376" y="0"/>
                  </a:lnTo>
                  <a:cubicBezTo>
                    <a:pt x="111815" y="0"/>
                    <a:pt x="134294" y="9311"/>
                    <a:pt x="150868" y="25885"/>
                  </a:cubicBezTo>
                  <a:cubicBezTo>
                    <a:pt x="167442" y="42459"/>
                    <a:pt x="176753" y="64938"/>
                    <a:pt x="176753" y="88376"/>
                  </a:cubicBezTo>
                  <a:lnTo>
                    <a:pt x="176753" y="117097"/>
                  </a:lnTo>
                  <a:cubicBezTo>
                    <a:pt x="176753" y="140536"/>
                    <a:pt x="167442" y="163015"/>
                    <a:pt x="150868" y="179588"/>
                  </a:cubicBezTo>
                  <a:cubicBezTo>
                    <a:pt x="134294" y="196162"/>
                    <a:pt x="111815" y="205473"/>
                    <a:pt x="88376" y="205473"/>
                  </a:cubicBezTo>
                  <a:lnTo>
                    <a:pt x="88376" y="205473"/>
                  </a:lnTo>
                  <a:cubicBezTo>
                    <a:pt x="64938" y="205473"/>
                    <a:pt x="42459" y="196162"/>
                    <a:pt x="25885" y="179588"/>
                  </a:cubicBezTo>
                  <a:cubicBezTo>
                    <a:pt x="9311" y="163015"/>
                    <a:pt x="0" y="140536"/>
                    <a:pt x="0" y="117097"/>
                  </a:cubicBezTo>
                  <a:lnTo>
                    <a:pt x="0" y="88376"/>
                  </a:lnTo>
                  <a:cubicBezTo>
                    <a:pt x="0" y="64938"/>
                    <a:pt x="9311" y="42459"/>
                    <a:pt x="25885" y="25885"/>
                  </a:cubicBezTo>
                  <a:cubicBezTo>
                    <a:pt x="42459" y="9311"/>
                    <a:pt x="64938" y="0"/>
                    <a:pt x="88376" y="0"/>
                  </a:cubicBezTo>
                  <a:close/>
                </a:path>
              </a:pathLst>
            </a:custGeom>
            <a:solidFill>
              <a:srgbClr val="4A4E69"/>
            </a:solidFill>
            <a:ln w="19050" cap="sq">
              <a:solidFill>
                <a:srgbClr val="4A4E69"/>
              </a:solidFill>
              <a:prstDash val="solid"/>
              <a:miter/>
            </a:ln>
          </p:spPr>
        </p:sp>
        <p:sp>
          <p:nvSpPr>
            <p:cNvPr id="121" name="TextBox 121"/>
            <p:cNvSpPr txBox="1"/>
            <p:nvPr/>
          </p:nvSpPr>
          <p:spPr>
            <a:xfrm>
              <a:off x="0" y="9525"/>
              <a:ext cx="176753"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2" name="Group 122"/>
          <p:cNvGrpSpPr/>
          <p:nvPr/>
        </p:nvGrpSpPr>
        <p:grpSpPr>
          <a:xfrm>
            <a:off x="11685480" y="4209819"/>
            <a:ext cx="779801" cy="743463"/>
            <a:chOff x="0" y="0"/>
            <a:chExt cx="205380" cy="195809"/>
          </a:xfrm>
        </p:grpSpPr>
        <p:sp>
          <p:nvSpPr>
            <p:cNvPr id="123" name="Freeform 123"/>
            <p:cNvSpPr/>
            <p:nvPr/>
          </p:nvSpPr>
          <p:spPr>
            <a:xfrm>
              <a:off x="0" y="0"/>
              <a:ext cx="205380" cy="195809"/>
            </a:xfrm>
            <a:custGeom>
              <a:avLst/>
              <a:gdLst/>
              <a:ahLst/>
              <a:cxnLst/>
              <a:rect l="l" t="t" r="r" b="b"/>
              <a:pathLst>
                <a:path w="205380" h="195809">
                  <a:moveTo>
                    <a:pt x="79425" y="0"/>
                  </a:moveTo>
                  <a:lnTo>
                    <a:pt x="125955" y="0"/>
                  </a:lnTo>
                  <a:cubicBezTo>
                    <a:pt x="169820" y="0"/>
                    <a:pt x="205380" y="35560"/>
                    <a:pt x="205380" y="79425"/>
                  </a:cubicBezTo>
                  <a:lnTo>
                    <a:pt x="205380" y="116385"/>
                  </a:lnTo>
                  <a:cubicBezTo>
                    <a:pt x="205380" y="137449"/>
                    <a:pt x="197012" y="157651"/>
                    <a:pt x="182117" y="172546"/>
                  </a:cubicBezTo>
                  <a:cubicBezTo>
                    <a:pt x="167222" y="187441"/>
                    <a:pt x="147020" y="195809"/>
                    <a:pt x="125955" y="195809"/>
                  </a:cubicBezTo>
                  <a:lnTo>
                    <a:pt x="79425" y="195809"/>
                  </a:lnTo>
                  <a:cubicBezTo>
                    <a:pt x="58360" y="195809"/>
                    <a:pt x="38158" y="187441"/>
                    <a:pt x="23263" y="172546"/>
                  </a:cubicBezTo>
                  <a:cubicBezTo>
                    <a:pt x="8368" y="157651"/>
                    <a:pt x="0" y="137449"/>
                    <a:pt x="0" y="116385"/>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sp>
        <p:sp>
          <p:nvSpPr>
            <p:cNvPr id="124" name="TextBox 124"/>
            <p:cNvSpPr txBox="1"/>
            <p:nvPr/>
          </p:nvSpPr>
          <p:spPr>
            <a:xfrm>
              <a:off x="0" y="9525"/>
              <a:ext cx="205380" cy="18628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5" name="Group 125"/>
          <p:cNvGrpSpPr/>
          <p:nvPr/>
        </p:nvGrpSpPr>
        <p:grpSpPr>
          <a:xfrm>
            <a:off x="407506" y="1200404"/>
            <a:ext cx="779801" cy="780157"/>
            <a:chOff x="0" y="0"/>
            <a:chExt cx="205380" cy="205473"/>
          </a:xfrm>
        </p:grpSpPr>
        <p:sp>
          <p:nvSpPr>
            <p:cNvPr id="126" name="Freeform 126"/>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27" name="TextBox 127"/>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28" name="Group 128"/>
          <p:cNvGrpSpPr/>
          <p:nvPr/>
        </p:nvGrpSpPr>
        <p:grpSpPr>
          <a:xfrm>
            <a:off x="420971" y="7607065"/>
            <a:ext cx="779801" cy="780157"/>
            <a:chOff x="0" y="0"/>
            <a:chExt cx="205380" cy="205473"/>
          </a:xfrm>
        </p:grpSpPr>
        <p:sp>
          <p:nvSpPr>
            <p:cNvPr id="129" name="Freeform 129"/>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30" name="TextBox 130"/>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31" name="Group 131"/>
          <p:cNvGrpSpPr/>
          <p:nvPr/>
        </p:nvGrpSpPr>
        <p:grpSpPr>
          <a:xfrm>
            <a:off x="8382544" y="7607065"/>
            <a:ext cx="779801" cy="780157"/>
            <a:chOff x="0" y="0"/>
            <a:chExt cx="205380" cy="205473"/>
          </a:xfrm>
        </p:grpSpPr>
        <p:sp>
          <p:nvSpPr>
            <p:cNvPr id="132" name="Freeform 132"/>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33" name="TextBox 133"/>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34" name="Group 134"/>
          <p:cNvGrpSpPr/>
          <p:nvPr/>
        </p:nvGrpSpPr>
        <p:grpSpPr>
          <a:xfrm>
            <a:off x="3132815" y="1200404"/>
            <a:ext cx="779801" cy="780157"/>
            <a:chOff x="0" y="0"/>
            <a:chExt cx="205380" cy="205473"/>
          </a:xfrm>
        </p:grpSpPr>
        <p:sp>
          <p:nvSpPr>
            <p:cNvPr id="135" name="Freeform 135"/>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36" name="TextBox 136"/>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7" name="Group 137"/>
          <p:cNvGrpSpPr/>
          <p:nvPr/>
        </p:nvGrpSpPr>
        <p:grpSpPr>
          <a:xfrm>
            <a:off x="11653832" y="1200404"/>
            <a:ext cx="773671" cy="780157"/>
            <a:chOff x="0" y="0"/>
            <a:chExt cx="203765" cy="205473"/>
          </a:xfrm>
        </p:grpSpPr>
        <p:sp>
          <p:nvSpPr>
            <p:cNvPr id="138" name="Freeform 138"/>
            <p:cNvSpPr/>
            <p:nvPr/>
          </p:nvSpPr>
          <p:spPr>
            <a:xfrm>
              <a:off x="0" y="0"/>
              <a:ext cx="203765" cy="205473"/>
            </a:xfrm>
            <a:custGeom>
              <a:avLst/>
              <a:gdLst/>
              <a:ahLst/>
              <a:cxnLst/>
              <a:rect l="l" t="t" r="r" b="b"/>
              <a:pathLst>
                <a:path w="203765" h="205473">
                  <a:moveTo>
                    <a:pt x="80054" y="0"/>
                  </a:moveTo>
                  <a:lnTo>
                    <a:pt x="123711" y="0"/>
                  </a:lnTo>
                  <a:cubicBezTo>
                    <a:pt x="144943" y="0"/>
                    <a:pt x="165305" y="8434"/>
                    <a:pt x="180318" y="23447"/>
                  </a:cubicBezTo>
                  <a:cubicBezTo>
                    <a:pt x="195331" y="38460"/>
                    <a:pt x="203765" y="58822"/>
                    <a:pt x="203765" y="80054"/>
                  </a:cubicBezTo>
                  <a:lnTo>
                    <a:pt x="203765" y="125419"/>
                  </a:lnTo>
                  <a:cubicBezTo>
                    <a:pt x="203765" y="146651"/>
                    <a:pt x="195331" y="167013"/>
                    <a:pt x="180318" y="182026"/>
                  </a:cubicBezTo>
                  <a:cubicBezTo>
                    <a:pt x="165305" y="197039"/>
                    <a:pt x="144943" y="205473"/>
                    <a:pt x="123711" y="205473"/>
                  </a:cubicBezTo>
                  <a:lnTo>
                    <a:pt x="80054" y="205473"/>
                  </a:lnTo>
                  <a:cubicBezTo>
                    <a:pt x="58822" y="205473"/>
                    <a:pt x="38460" y="197039"/>
                    <a:pt x="23447" y="182026"/>
                  </a:cubicBezTo>
                  <a:cubicBezTo>
                    <a:pt x="8434" y="167013"/>
                    <a:pt x="0" y="146651"/>
                    <a:pt x="0" y="125419"/>
                  </a:cubicBezTo>
                  <a:lnTo>
                    <a:pt x="0" y="80054"/>
                  </a:lnTo>
                  <a:cubicBezTo>
                    <a:pt x="0" y="58822"/>
                    <a:pt x="8434" y="38460"/>
                    <a:pt x="23447" y="23447"/>
                  </a:cubicBezTo>
                  <a:cubicBezTo>
                    <a:pt x="38460" y="8434"/>
                    <a:pt x="58822" y="0"/>
                    <a:pt x="80054" y="0"/>
                  </a:cubicBezTo>
                  <a:close/>
                </a:path>
              </a:pathLst>
            </a:custGeom>
            <a:solidFill>
              <a:srgbClr val="FFFFFF"/>
            </a:solidFill>
            <a:ln w="19050" cap="sq">
              <a:solidFill>
                <a:srgbClr val="4A4E69"/>
              </a:solidFill>
              <a:prstDash val="solid"/>
              <a:miter/>
            </a:ln>
          </p:spPr>
        </p:sp>
        <p:sp>
          <p:nvSpPr>
            <p:cNvPr id="139" name="TextBox 139"/>
            <p:cNvSpPr txBox="1"/>
            <p:nvPr/>
          </p:nvSpPr>
          <p:spPr>
            <a:xfrm>
              <a:off x="0" y="9525"/>
              <a:ext cx="203765"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0" name="Group 140"/>
          <p:cNvGrpSpPr/>
          <p:nvPr/>
        </p:nvGrpSpPr>
        <p:grpSpPr>
          <a:xfrm>
            <a:off x="15555593" y="1193834"/>
            <a:ext cx="732176" cy="780157"/>
            <a:chOff x="0" y="0"/>
            <a:chExt cx="192836" cy="205473"/>
          </a:xfrm>
        </p:grpSpPr>
        <p:sp>
          <p:nvSpPr>
            <p:cNvPr id="141" name="Freeform 141"/>
            <p:cNvSpPr/>
            <p:nvPr/>
          </p:nvSpPr>
          <p:spPr>
            <a:xfrm>
              <a:off x="0" y="0"/>
              <a:ext cx="192836" cy="205473"/>
            </a:xfrm>
            <a:custGeom>
              <a:avLst/>
              <a:gdLst/>
              <a:ahLst/>
              <a:cxnLst/>
              <a:rect l="l" t="t" r="r" b="b"/>
              <a:pathLst>
                <a:path w="192836" h="205473">
                  <a:moveTo>
                    <a:pt x="84591" y="0"/>
                  </a:moveTo>
                  <a:lnTo>
                    <a:pt x="108246" y="0"/>
                  </a:lnTo>
                  <a:cubicBezTo>
                    <a:pt x="154964" y="0"/>
                    <a:pt x="192836" y="37873"/>
                    <a:pt x="192836" y="84591"/>
                  </a:cubicBezTo>
                  <a:lnTo>
                    <a:pt x="192836" y="120882"/>
                  </a:lnTo>
                  <a:cubicBezTo>
                    <a:pt x="192836" y="143317"/>
                    <a:pt x="183924" y="164833"/>
                    <a:pt x="168060" y="180697"/>
                  </a:cubicBezTo>
                  <a:cubicBezTo>
                    <a:pt x="152197" y="196561"/>
                    <a:pt x="130681" y="205473"/>
                    <a:pt x="108246" y="205473"/>
                  </a:cubicBezTo>
                  <a:lnTo>
                    <a:pt x="84591" y="205473"/>
                  </a:lnTo>
                  <a:cubicBezTo>
                    <a:pt x="62156" y="205473"/>
                    <a:pt x="40640" y="196561"/>
                    <a:pt x="24776" y="180697"/>
                  </a:cubicBezTo>
                  <a:cubicBezTo>
                    <a:pt x="8912" y="164833"/>
                    <a:pt x="0" y="143317"/>
                    <a:pt x="0" y="120882"/>
                  </a:cubicBezTo>
                  <a:lnTo>
                    <a:pt x="0" y="84591"/>
                  </a:lnTo>
                  <a:cubicBezTo>
                    <a:pt x="0" y="62156"/>
                    <a:pt x="8912" y="40640"/>
                    <a:pt x="24776" y="24776"/>
                  </a:cubicBezTo>
                  <a:cubicBezTo>
                    <a:pt x="40640" y="8912"/>
                    <a:pt x="62156" y="0"/>
                    <a:pt x="84591" y="0"/>
                  </a:cubicBezTo>
                  <a:close/>
                </a:path>
              </a:pathLst>
            </a:custGeom>
            <a:solidFill>
              <a:srgbClr val="FFFFFF"/>
            </a:solidFill>
            <a:ln w="19050" cap="sq">
              <a:solidFill>
                <a:srgbClr val="4A4E69"/>
              </a:solidFill>
              <a:prstDash val="solid"/>
              <a:miter/>
            </a:ln>
          </p:spPr>
        </p:sp>
        <p:sp>
          <p:nvSpPr>
            <p:cNvPr id="142" name="TextBox 142"/>
            <p:cNvSpPr txBox="1"/>
            <p:nvPr/>
          </p:nvSpPr>
          <p:spPr>
            <a:xfrm>
              <a:off x="0" y="9525"/>
              <a:ext cx="192836"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3" name="Group 143"/>
          <p:cNvGrpSpPr/>
          <p:nvPr/>
        </p:nvGrpSpPr>
        <p:grpSpPr>
          <a:xfrm>
            <a:off x="8301441" y="1180962"/>
            <a:ext cx="779801" cy="780157"/>
            <a:chOff x="0" y="0"/>
            <a:chExt cx="205380" cy="205473"/>
          </a:xfrm>
        </p:grpSpPr>
        <p:sp>
          <p:nvSpPr>
            <p:cNvPr id="144" name="Freeform 14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45" name="TextBox 14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6" name="Group 146"/>
          <p:cNvGrpSpPr/>
          <p:nvPr/>
        </p:nvGrpSpPr>
        <p:grpSpPr>
          <a:xfrm>
            <a:off x="3166793" y="5179341"/>
            <a:ext cx="779801" cy="780157"/>
            <a:chOff x="0" y="0"/>
            <a:chExt cx="205380" cy="205473"/>
          </a:xfrm>
        </p:grpSpPr>
        <p:sp>
          <p:nvSpPr>
            <p:cNvPr id="147" name="Freeform 147"/>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48" name="TextBox 148"/>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9" name="Group 149"/>
          <p:cNvGrpSpPr/>
          <p:nvPr/>
        </p:nvGrpSpPr>
        <p:grpSpPr>
          <a:xfrm>
            <a:off x="11702860" y="4209819"/>
            <a:ext cx="779801" cy="780157"/>
            <a:chOff x="0" y="0"/>
            <a:chExt cx="205380" cy="205473"/>
          </a:xfrm>
        </p:grpSpPr>
        <p:sp>
          <p:nvSpPr>
            <p:cNvPr id="150" name="Freeform 150"/>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sp>
        <p:sp>
          <p:nvSpPr>
            <p:cNvPr id="151" name="TextBox 151"/>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152" name="Freeform 152"/>
          <p:cNvSpPr/>
          <p:nvPr/>
        </p:nvSpPr>
        <p:spPr>
          <a:xfrm>
            <a:off x="537692" y="1343570"/>
            <a:ext cx="519429" cy="461642"/>
          </a:xfrm>
          <a:custGeom>
            <a:avLst/>
            <a:gdLst/>
            <a:ahLst/>
            <a:cxnLst/>
            <a:rect l="l" t="t" r="r" b="b"/>
            <a:pathLst>
              <a:path w="519429" h="461642">
                <a:moveTo>
                  <a:pt x="0" y="0"/>
                </a:moveTo>
                <a:lnTo>
                  <a:pt x="519429" y="0"/>
                </a:lnTo>
                <a:lnTo>
                  <a:pt x="519429" y="461642"/>
                </a:lnTo>
                <a:lnTo>
                  <a:pt x="0" y="4616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3" name="Freeform 153"/>
          <p:cNvSpPr/>
          <p:nvPr/>
        </p:nvSpPr>
        <p:spPr>
          <a:xfrm>
            <a:off x="8458744" y="1331548"/>
            <a:ext cx="475706" cy="504728"/>
          </a:xfrm>
          <a:custGeom>
            <a:avLst/>
            <a:gdLst/>
            <a:ahLst/>
            <a:cxnLst/>
            <a:rect l="l" t="t" r="r" b="b"/>
            <a:pathLst>
              <a:path w="475706" h="504728">
                <a:moveTo>
                  <a:pt x="0" y="0"/>
                </a:moveTo>
                <a:lnTo>
                  <a:pt x="475706" y="0"/>
                </a:lnTo>
                <a:lnTo>
                  <a:pt x="475706" y="504728"/>
                </a:lnTo>
                <a:lnTo>
                  <a:pt x="0" y="5047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4" name="Freeform 154"/>
          <p:cNvSpPr/>
          <p:nvPr/>
        </p:nvSpPr>
        <p:spPr>
          <a:xfrm>
            <a:off x="3304373" y="5318935"/>
            <a:ext cx="500969" cy="500969"/>
          </a:xfrm>
          <a:custGeom>
            <a:avLst/>
            <a:gdLst/>
            <a:ahLst/>
            <a:cxnLst/>
            <a:rect l="l" t="t" r="r" b="b"/>
            <a:pathLst>
              <a:path w="500969" h="500969">
                <a:moveTo>
                  <a:pt x="0" y="0"/>
                </a:moveTo>
                <a:lnTo>
                  <a:pt x="500969" y="0"/>
                </a:lnTo>
                <a:lnTo>
                  <a:pt x="500969" y="500969"/>
                </a:lnTo>
                <a:lnTo>
                  <a:pt x="0" y="5009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5" name="Freeform 155"/>
          <p:cNvSpPr/>
          <p:nvPr/>
        </p:nvSpPr>
        <p:spPr>
          <a:xfrm>
            <a:off x="3322717" y="1322027"/>
            <a:ext cx="399997" cy="504728"/>
          </a:xfrm>
          <a:custGeom>
            <a:avLst/>
            <a:gdLst/>
            <a:ahLst/>
            <a:cxnLst/>
            <a:rect l="l" t="t" r="r" b="b"/>
            <a:pathLst>
              <a:path w="399997" h="504728">
                <a:moveTo>
                  <a:pt x="0" y="0"/>
                </a:moveTo>
                <a:lnTo>
                  <a:pt x="399997" y="0"/>
                </a:lnTo>
                <a:lnTo>
                  <a:pt x="399997" y="504728"/>
                </a:lnTo>
                <a:lnTo>
                  <a:pt x="0" y="50472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6" name="Freeform 156"/>
          <p:cNvSpPr/>
          <p:nvPr/>
        </p:nvSpPr>
        <p:spPr>
          <a:xfrm>
            <a:off x="11788303" y="1356026"/>
            <a:ext cx="504728" cy="504728"/>
          </a:xfrm>
          <a:custGeom>
            <a:avLst/>
            <a:gdLst/>
            <a:ahLst/>
            <a:cxnLst/>
            <a:rect l="l" t="t" r="r" b="b"/>
            <a:pathLst>
              <a:path w="504728" h="504728">
                <a:moveTo>
                  <a:pt x="0" y="0"/>
                </a:moveTo>
                <a:lnTo>
                  <a:pt x="504728" y="0"/>
                </a:lnTo>
                <a:lnTo>
                  <a:pt x="504728" y="504728"/>
                </a:lnTo>
                <a:lnTo>
                  <a:pt x="0" y="5047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7" name="Freeform 157"/>
          <p:cNvSpPr/>
          <p:nvPr/>
        </p:nvSpPr>
        <p:spPr>
          <a:xfrm>
            <a:off x="15675959" y="1359785"/>
            <a:ext cx="500969" cy="500969"/>
          </a:xfrm>
          <a:custGeom>
            <a:avLst/>
            <a:gdLst/>
            <a:ahLst/>
            <a:cxnLst/>
            <a:rect l="l" t="t" r="r" b="b"/>
            <a:pathLst>
              <a:path w="500969" h="500969">
                <a:moveTo>
                  <a:pt x="0" y="0"/>
                </a:moveTo>
                <a:lnTo>
                  <a:pt x="500969" y="0"/>
                </a:lnTo>
                <a:lnTo>
                  <a:pt x="500969" y="500969"/>
                </a:lnTo>
                <a:lnTo>
                  <a:pt x="0" y="50096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58" name="Freeform 158"/>
          <p:cNvSpPr/>
          <p:nvPr/>
        </p:nvSpPr>
        <p:spPr>
          <a:xfrm>
            <a:off x="11837672" y="4315274"/>
            <a:ext cx="510178" cy="510178"/>
          </a:xfrm>
          <a:custGeom>
            <a:avLst/>
            <a:gdLst/>
            <a:ahLst/>
            <a:cxnLst/>
            <a:rect l="l" t="t" r="r" b="b"/>
            <a:pathLst>
              <a:path w="510178" h="510178">
                <a:moveTo>
                  <a:pt x="0" y="0"/>
                </a:moveTo>
                <a:lnTo>
                  <a:pt x="510177" y="0"/>
                </a:lnTo>
                <a:lnTo>
                  <a:pt x="510177" y="510178"/>
                </a:lnTo>
                <a:lnTo>
                  <a:pt x="0" y="510178"/>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59" name="Freeform 159"/>
          <p:cNvSpPr/>
          <p:nvPr/>
        </p:nvSpPr>
        <p:spPr>
          <a:xfrm>
            <a:off x="598255" y="7752060"/>
            <a:ext cx="425234" cy="504728"/>
          </a:xfrm>
          <a:custGeom>
            <a:avLst/>
            <a:gdLst/>
            <a:ahLst/>
            <a:cxnLst/>
            <a:rect l="l" t="t" r="r" b="b"/>
            <a:pathLst>
              <a:path w="425234" h="504728">
                <a:moveTo>
                  <a:pt x="0" y="0"/>
                </a:moveTo>
                <a:lnTo>
                  <a:pt x="425233" y="0"/>
                </a:lnTo>
                <a:lnTo>
                  <a:pt x="425233" y="504728"/>
                </a:lnTo>
                <a:lnTo>
                  <a:pt x="0" y="50472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60" name="Freeform 160"/>
          <p:cNvSpPr/>
          <p:nvPr/>
        </p:nvSpPr>
        <p:spPr>
          <a:xfrm>
            <a:off x="8528457" y="7751769"/>
            <a:ext cx="487975" cy="505019"/>
          </a:xfrm>
          <a:custGeom>
            <a:avLst/>
            <a:gdLst/>
            <a:ahLst/>
            <a:cxnLst/>
            <a:rect l="l" t="t" r="r" b="b"/>
            <a:pathLst>
              <a:path w="487975" h="505019">
                <a:moveTo>
                  <a:pt x="0" y="0"/>
                </a:moveTo>
                <a:lnTo>
                  <a:pt x="487974" y="0"/>
                </a:lnTo>
                <a:lnTo>
                  <a:pt x="487974" y="505019"/>
                </a:lnTo>
                <a:lnTo>
                  <a:pt x="0" y="50501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61" name="TextBox 161"/>
          <p:cNvSpPr txBox="1"/>
          <p:nvPr/>
        </p:nvSpPr>
        <p:spPr>
          <a:xfrm>
            <a:off x="4185211" y="1485900"/>
            <a:ext cx="1853131" cy="257175"/>
          </a:xfrm>
          <a:prstGeom prst="rect">
            <a:avLst/>
          </a:prstGeom>
        </p:spPr>
        <p:txBody>
          <a:bodyPr lIns="0" tIns="0" rIns="0" bIns="0" rtlCol="0" anchor="t">
            <a:spAutoFit/>
          </a:bodyPr>
          <a:lstStyle/>
          <a:p>
            <a:pPr marL="0" lvl="0" indent="0">
              <a:lnSpc>
                <a:spcPts val="2159"/>
              </a:lnSpc>
            </a:pPr>
            <a:r>
              <a:rPr lang="en-US" sz="1799" spc="28" dirty="0">
                <a:solidFill>
                  <a:srgbClr val="4A4E69"/>
                </a:solidFill>
                <a:latin typeface="TT Backwards Bold"/>
              </a:rPr>
              <a:t>KEY ACTIVITIES</a:t>
            </a:r>
          </a:p>
        </p:txBody>
      </p:sp>
      <p:sp>
        <p:nvSpPr>
          <p:cNvPr id="162" name="TextBox 162"/>
          <p:cNvSpPr txBox="1"/>
          <p:nvPr/>
        </p:nvSpPr>
        <p:spPr>
          <a:xfrm>
            <a:off x="12541650" y="1486445"/>
            <a:ext cx="2478372"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CUSTOMER RELATIONSHIP</a:t>
            </a:r>
          </a:p>
        </p:txBody>
      </p:sp>
      <p:sp>
        <p:nvSpPr>
          <p:cNvPr id="163" name="TextBox 163"/>
          <p:cNvSpPr txBox="1"/>
          <p:nvPr/>
        </p:nvSpPr>
        <p:spPr>
          <a:xfrm>
            <a:off x="4087633" y="5493465"/>
            <a:ext cx="1853131"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KEY RESOURCES</a:t>
            </a:r>
          </a:p>
        </p:txBody>
      </p:sp>
      <p:sp>
        <p:nvSpPr>
          <p:cNvPr id="164" name="TextBox 164"/>
          <p:cNvSpPr txBox="1"/>
          <p:nvPr/>
        </p:nvSpPr>
        <p:spPr>
          <a:xfrm>
            <a:off x="12649200" y="4466547"/>
            <a:ext cx="1853131" cy="257175"/>
          </a:xfrm>
          <a:prstGeom prst="rect">
            <a:avLst/>
          </a:prstGeom>
        </p:spPr>
        <p:txBody>
          <a:bodyPr lIns="0" tIns="0" rIns="0" bIns="0" rtlCol="0" anchor="t">
            <a:spAutoFit/>
          </a:bodyPr>
          <a:lstStyle/>
          <a:p>
            <a:pPr marL="0" lvl="0" indent="0">
              <a:lnSpc>
                <a:spcPts val="2159"/>
              </a:lnSpc>
            </a:pPr>
            <a:r>
              <a:rPr lang="en-US" sz="1799" spc="28" dirty="0">
                <a:solidFill>
                  <a:srgbClr val="4A4E69"/>
                </a:solidFill>
                <a:latin typeface="TT Backwards Bold"/>
              </a:rPr>
              <a:t>CHANNELS</a:t>
            </a:r>
          </a:p>
        </p:txBody>
      </p:sp>
      <p:sp>
        <p:nvSpPr>
          <p:cNvPr id="165" name="TextBox 165"/>
          <p:cNvSpPr txBox="1"/>
          <p:nvPr/>
        </p:nvSpPr>
        <p:spPr>
          <a:xfrm>
            <a:off x="407506" y="371475"/>
            <a:ext cx="6944353" cy="619125"/>
          </a:xfrm>
          <a:prstGeom prst="rect">
            <a:avLst/>
          </a:prstGeom>
        </p:spPr>
        <p:txBody>
          <a:bodyPr lIns="0" tIns="0" rIns="0" bIns="0" rtlCol="0" anchor="t">
            <a:spAutoFit/>
          </a:bodyPr>
          <a:lstStyle/>
          <a:p>
            <a:pPr marL="0" lvl="0" indent="0">
              <a:lnSpc>
                <a:spcPts val="4800"/>
              </a:lnSpc>
            </a:pPr>
            <a:r>
              <a:rPr lang="en-US" sz="4000" spc="160">
                <a:solidFill>
                  <a:srgbClr val="FFFFFF"/>
                </a:solidFill>
                <a:latin typeface="TT Backwards Bold"/>
              </a:rPr>
              <a:t>BUSINESS MODEL CANVAS</a:t>
            </a:r>
          </a:p>
        </p:txBody>
      </p:sp>
      <p:sp>
        <p:nvSpPr>
          <p:cNvPr id="166" name="TextBox 166"/>
          <p:cNvSpPr txBox="1"/>
          <p:nvPr/>
        </p:nvSpPr>
        <p:spPr>
          <a:xfrm>
            <a:off x="1373306" y="1470229"/>
            <a:ext cx="1853131"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KEY PARTNERS</a:t>
            </a:r>
          </a:p>
        </p:txBody>
      </p:sp>
      <p:sp>
        <p:nvSpPr>
          <p:cNvPr id="167" name="TextBox 167"/>
          <p:cNvSpPr txBox="1"/>
          <p:nvPr/>
        </p:nvSpPr>
        <p:spPr>
          <a:xfrm>
            <a:off x="1432626" y="7897769"/>
            <a:ext cx="1853131"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COST STRUCTURE</a:t>
            </a:r>
          </a:p>
        </p:txBody>
      </p:sp>
      <p:sp>
        <p:nvSpPr>
          <p:cNvPr id="168" name="TextBox 168"/>
          <p:cNvSpPr txBox="1"/>
          <p:nvPr/>
        </p:nvSpPr>
        <p:spPr>
          <a:xfrm>
            <a:off x="9144000" y="1470229"/>
            <a:ext cx="2298706"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VALUE PROPOSITIONS</a:t>
            </a:r>
          </a:p>
        </p:txBody>
      </p:sp>
      <p:sp>
        <p:nvSpPr>
          <p:cNvPr id="169" name="TextBox 169"/>
          <p:cNvSpPr txBox="1"/>
          <p:nvPr/>
        </p:nvSpPr>
        <p:spPr>
          <a:xfrm>
            <a:off x="16487794" y="1353095"/>
            <a:ext cx="2432056" cy="523875"/>
          </a:xfrm>
          <a:prstGeom prst="rect">
            <a:avLst/>
          </a:prstGeom>
        </p:spPr>
        <p:txBody>
          <a:bodyPr lIns="0" tIns="0" rIns="0" bIns="0" rtlCol="0" anchor="t">
            <a:spAutoFit/>
          </a:bodyPr>
          <a:lstStyle/>
          <a:p>
            <a:pPr>
              <a:lnSpc>
                <a:spcPts val="2159"/>
              </a:lnSpc>
            </a:pPr>
            <a:r>
              <a:rPr lang="en-US" sz="1799" spc="28">
                <a:solidFill>
                  <a:srgbClr val="4A4E69"/>
                </a:solidFill>
                <a:latin typeface="TT Backwards Bold"/>
              </a:rPr>
              <a:t>CUSTOMER</a:t>
            </a:r>
          </a:p>
          <a:p>
            <a:pPr marL="0" lvl="0" indent="0">
              <a:lnSpc>
                <a:spcPts val="2159"/>
              </a:lnSpc>
            </a:pPr>
            <a:r>
              <a:rPr lang="en-US" sz="1799" spc="28">
                <a:solidFill>
                  <a:srgbClr val="4A4E69"/>
                </a:solidFill>
                <a:latin typeface="TT Backwards Bold"/>
              </a:rPr>
              <a:t>SEGMENTS</a:t>
            </a:r>
          </a:p>
        </p:txBody>
      </p:sp>
      <p:sp>
        <p:nvSpPr>
          <p:cNvPr id="170" name="TextBox 170"/>
          <p:cNvSpPr txBox="1"/>
          <p:nvPr/>
        </p:nvSpPr>
        <p:spPr>
          <a:xfrm>
            <a:off x="9343846" y="7897769"/>
            <a:ext cx="1853131" cy="257175"/>
          </a:xfrm>
          <a:prstGeom prst="rect">
            <a:avLst/>
          </a:prstGeom>
        </p:spPr>
        <p:txBody>
          <a:bodyPr lIns="0" tIns="0" rIns="0" bIns="0" rtlCol="0" anchor="t">
            <a:spAutoFit/>
          </a:bodyPr>
          <a:lstStyle/>
          <a:p>
            <a:pPr marL="0" lvl="0" indent="0">
              <a:lnSpc>
                <a:spcPts val="2159"/>
              </a:lnSpc>
            </a:pPr>
            <a:r>
              <a:rPr lang="en-US" sz="1799" spc="28">
                <a:solidFill>
                  <a:srgbClr val="4A4E69"/>
                </a:solidFill>
                <a:latin typeface="TT Backwards Bold"/>
              </a:rPr>
              <a:t>REVENUE STREAM</a:t>
            </a:r>
          </a:p>
        </p:txBody>
      </p:sp>
      <p:sp>
        <p:nvSpPr>
          <p:cNvPr id="171" name="TextBox 171"/>
          <p:cNvSpPr txBox="1"/>
          <p:nvPr/>
        </p:nvSpPr>
        <p:spPr>
          <a:xfrm>
            <a:off x="5791200" y="6311923"/>
            <a:ext cx="2133600" cy="974626"/>
          </a:xfrm>
          <a:prstGeom prst="rect">
            <a:avLst/>
          </a:prstGeom>
        </p:spPr>
        <p:txBody>
          <a:bodyPr wrap="square" lIns="0" tIns="0" rIns="0" bIns="0" rtlCol="0" anchor="t">
            <a:spAutoFit/>
          </a:bodyPr>
          <a:lstStyle/>
          <a:p>
            <a:pPr marL="345439" lvl="1" indent="-172720">
              <a:lnSpc>
                <a:spcPts val="1919"/>
              </a:lnSpc>
              <a:buFont typeface="Arial"/>
              <a:buChar char="•"/>
            </a:pPr>
            <a:r>
              <a:rPr lang="en-US" sz="1599" dirty="0" err="1">
                <a:latin typeface="Garet"/>
              </a:rPr>
              <a:t>Pupuk</a:t>
            </a:r>
            <a:endParaRPr lang="en-US" sz="1599" dirty="0">
              <a:latin typeface="Garet"/>
            </a:endParaRPr>
          </a:p>
          <a:p>
            <a:pPr marL="345439" lvl="1" indent="-172720">
              <a:lnSpc>
                <a:spcPts val="1919"/>
              </a:lnSpc>
              <a:buFont typeface="Arial"/>
              <a:buChar char="•"/>
            </a:pPr>
            <a:r>
              <a:rPr lang="en-US" sz="1599" dirty="0">
                <a:latin typeface="Garet"/>
              </a:rPr>
              <a:t>Vitamin</a:t>
            </a:r>
          </a:p>
          <a:p>
            <a:pPr marL="345439" lvl="1" indent="-172720">
              <a:lnSpc>
                <a:spcPts val="1919"/>
              </a:lnSpc>
              <a:buFont typeface="Arial"/>
              <a:buChar char="•"/>
            </a:pPr>
            <a:r>
              <a:rPr lang="en-US" sz="1599" dirty="0" err="1">
                <a:latin typeface="Garet"/>
              </a:rPr>
              <a:t>Pengemasan</a:t>
            </a:r>
            <a:endParaRPr lang="en-US" sz="1599" dirty="0">
              <a:latin typeface="Garet"/>
            </a:endParaRPr>
          </a:p>
          <a:p>
            <a:pPr marL="345439" lvl="1" indent="-172720">
              <a:lnSpc>
                <a:spcPts val="1919"/>
              </a:lnSpc>
              <a:buFont typeface="Arial"/>
              <a:buChar char="•"/>
            </a:pPr>
            <a:r>
              <a:rPr lang="en-US" sz="1599" dirty="0" err="1">
                <a:latin typeface="Garet"/>
              </a:rPr>
              <a:t>Kurir</a:t>
            </a:r>
            <a:r>
              <a:rPr lang="en-US" sz="1599" dirty="0">
                <a:latin typeface="Garet"/>
              </a:rPr>
              <a:t>/</a:t>
            </a:r>
            <a:r>
              <a:rPr lang="en-US" sz="1599" dirty="0" err="1">
                <a:latin typeface="Garet"/>
              </a:rPr>
              <a:t>ekspedisi</a:t>
            </a:r>
            <a:endParaRPr lang="en-US" sz="1599" dirty="0">
              <a:latin typeface="Gar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14040" y="138120"/>
            <a:ext cx="4515032" cy="9886405"/>
            <a:chOff x="0" y="0"/>
            <a:chExt cx="1312092" cy="2873041"/>
          </a:xfrm>
        </p:grpSpPr>
        <p:sp>
          <p:nvSpPr>
            <p:cNvPr id="3" name="Freeform 3"/>
            <p:cNvSpPr/>
            <p:nvPr/>
          </p:nvSpPr>
          <p:spPr>
            <a:xfrm>
              <a:off x="0" y="0"/>
              <a:ext cx="1312092" cy="2873041"/>
            </a:xfrm>
            <a:custGeom>
              <a:avLst/>
              <a:gdLst/>
              <a:ahLst/>
              <a:cxnLst/>
              <a:rect l="l" t="t" r="r" b="b"/>
              <a:pathLst>
                <a:path w="1312092" h="2873041">
                  <a:moveTo>
                    <a:pt x="0" y="0"/>
                  </a:moveTo>
                  <a:lnTo>
                    <a:pt x="1312092" y="0"/>
                  </a:lnTo>
                  <a:lnTo>
                    <a:pt x="1312092" y="2873041"/>
                  </a:lnTo>
                  <a:lnTo>
                    <a:pt x="0" y="2873041"/>
                  </a:lnTo>
                  <a:close/>
                </a:path>
              </a:pathLst>
            </a:custGeom>
            <a:solidFill>
              <a:srgbClr val="373F42"/>
            </a:solidFill>
          </p:spPr>
        </p:sp>
        <p:sp>
          <p:nvSpPr>
            <p:cNvPr id="4" name="TextBox 4"/>
            <p:cNvSpPr txBox="1"/>
            <p:nvPr/>
          </p:nvSpPr>
          <p:spPr>
            <a:xfrm>
              <a:off x="0" y="-47625"/>
              <a:ext cx="1312092"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71600" y="3942198"/>
            <a:ext cx="22098000" cy="2720995"/>
          </a:xfrm>
          <a:custGeom>
            <a:avLst/>
            <a:gdLst/>
            <a:ahLst/>
            <a:cxnLst/>
            <a:rect l="l" t="t" r="r" b="b"/>
            <a:pathLst>
              <a:path w="22728441" h="2720995">
                <a:moveTo>
                  <a:pt x="0" y="0"/>
                </a:moveTo>
                <a:lnTo>
                  <a:pt x="22728441" y="0"/>
                </a:lnTo>
                <a:lnTo>
                  <a:pt x="22728441" y="2720996"/>
                </a:lnTo>
                <a:lnTo>
                  <a:pt x="0" y="2720996"/>
                </a:lnTo>
                <a:lnTo>
                  <a:pt x="0" y="0"/>
                </a:lnTo>
                <a:close/>
              </a:path>
            </a:pathLst>
          </a:custGeom>
          <a:blipFill>
            <a:blip r:embed="rId2">
              <a:extLst>
                <a:ext uri="{96DAC541-7B7A-43D3-8B79-37D633B846F1}">
                  <asvg:svgBlip xmlns:asvg="http://schemas.microsoft.com/office/drawing/2016/SVG/main" xmlns="" r:embed="rId3"/>
                </a:ext>
              </a:extLst>
            </a:blip>
            <a:stretch>
              <a:fillRect b="-642656"/>
            </a:stretch>
          </a:blipFill>
        </p:spPr>
      </p:sp>
      <p:sp>
        <p:nvSpPr>
          <p:cNvPr id="6" name="Freeform 6"/>
          <p:cNvSpPr/>
          <p:nvPr/>
        </p:nvSpPr>
        <p:spPr>
          <a:xfrm>
            <a:off x="6713459" y="5303865"/>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928221" y="3291773"/>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4725121" y="3286082"/>
            <a:ext cx="1896544" cy="1896544"/>
          </a:xfrm>
          <a:custGeom>
            <a:avLst/>
            <a:gdLst/>
            <a:ahLst/>
            <a:cxnLst/>
            <a:rect l="l" t="t" r="r" b="b"/>
            <a:pathLst>
              <a:path w="1896544" h="1896544">
                <a:moveTo>
                  <a:pt x="0" y="0"/>
                </a:moveTo>
                <a:lnTo>
                  <a:pt x="1896543" y="0"/>
                </a:lnTo>
                <a:lnTo>
                  <a:pt x="1896543"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930414" y="5264135"/>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368954" y="5182626"/>
            <a:ext cx="1896544" cy="1896544"/>
          </a:xfrm>
          <a:custGeom>
            <a:avLst/>
            <a:gdLst/>
            <a:ahLst/>
            <a:cxnLst/>
            <a:rect l="l" t="t" r="r" b="b"/>
            <a:pathLst>
              <a:path w="1896544" h="1896544">
                <a:moveTo>
                  <a:pt x="0" y="0"/>
                </a:moveTo>
                <a:lnTo>
                  <a:pt x="1896544" y="0"/>
                </a:lnTo>
                <a:lnTo>
                  <a:pt x="1896544"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44952" y="3195916"/>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15"/>
          <p:cNvSpPr/>
          <p:nvPr/>
        </p:nvSpPr>
        <p:spPr>
          <a:xfrm>
            <a:off x="13061329" y="3417881"/>
            <a:ext cx="1896544" cy="1896544"/>
          </a:xfrm>
          <a:custGeom>
            <a:avLst/>
            <a:gdLst/>
            <a:ahLst/>
            <a:cxnLst/>
            <a:rect l="l" t="t" r="r" b="b"/>
            <a:pathLst>
              <a:path w="1896544" h="1896544">
                <a:moveTo>
                  <a:pt x="0" y="0"/>
                </a:moveTo>
                <a:lnTo>
                  <a:pt x="1896544" y="0"/>
                </a:lnTo>
                <a:lnTo>
                  <a:pt x="1896544" y="1896543"/>
                </a:lnTo>
                <a:lnTo>
                  <a:pt x="0" y="1896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7810293" y="2504942"/>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Finansial</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0" name="TextBox 20"/>
          <p:cNvSpPr txBox="1"/>
          <p:nvPr/>
        </p:nvSpPr>
        <p:spPr>
          <a:xfrm>
            <a:off x="5438587" y="7581588"/>
            <a:ext cx="4477575"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Teknis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1" name="TextBox 21"/>
          <p:cNvSpPr txBox="1"/>
          <p:nvPr/>
        </p:nvSpPr>
        <p:spPr>
          <a:xfrm>
            <a:off x="3600391" y="2421635"/>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Pasar</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2" name="TextBox 22"/>
          <p:cNvSpPr txBox="1"/>
          <p:nvPr/>
        </p:nvSpPr>
        <p:spPr>
          <a:xfrm>
            <a:off x="10240020" y="7652248"/>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Aspek</a:t>
            </a:r>
            <a:r>
              <a:rPr kumimoji="0" lang="en-US" sz="2687" b="0" i="0" u="none" strike="noStrike" kern="1200" cap="none" spc="80" normalizeH="0" baseline="0" noProof="0" dirty="0">
                <a:ln>
                  <a:noFill/>
                </a:ln>
                <a:solidFill>
                  <a:srgbClr val="292929"/>
                </a:solidFill>
                <a:effectLst/>
                <a:uLnTx/>
                <a:uFillTx/>
                <a:latin typeface="Inter"/>
                <a:ea typeface="+mn-ea"/>
                <a:cs typeface="+mn-cs"/>
              </a:rPr>
              <a: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Risiko</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sp>
        <p:nvSpPr>
          <p:cNvPr id="23" name="TextBox 23"/>
          <p:cNvSpPr txBox="1"/>
          <p:nvPr/>
        </p:nvSpPr>
        <p:spPr>
          <a:xfrm>
            <a:off x="1700655" y="7486181"/>
            <a:ext cx="3400067" cy="80177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Bisnis</a:t>
            </a:r>
            <a:r>
              <a:rPr kumimoji="0" lang="en-US" sz="2687" b="0" i="0" u="none" strike="noStrike" kern="1200" cap="none" spc="80" normalizeH="0" baseline="0" noProof="0" dirty="0">
                <a:ln>
                  <a:noFill/>
                </a:ln>
                <a:solidFill>
                  <a:srgbClr val="292929"/>
                </a:solidFill>
                <a:effectLst/>
                <a:uLnTx/>
                <a:uFillTx/>
                <a:latin typeface="Inter"/>
                <a:ea typeface="+mn-ea"/>
                <a:cs typeface="+mn-cs"/>
              </a:rPr>
              <a:t> Model Canvas</a:t>
            </a:r>
          </a:p>
        </p:txBody>
      </p:sp>
      <p:sp>
        <p:nvSpPr>
          <p:cNvPr id="24" name="TextBox 24"/>
          <p:cNvSpPr txBox="1"/>
          <p:nvPr/>
        </p:nvSpPr>
        <p:spPr>
          <a:xfrm>
            <a:off x="-566567" y="2439980"/>
            <a:ext cx="3919580"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a:ln>
                  <a:noFill/>
                </a:ln>
                <a:solidFill>
                  <a:srgbClr val="292929"/>
                </a:solidFill>
                <a:effectLst/>
                <a:uLnTx/>
                <a:uFillTx/>
                <a:latin typeface="Inter"/>
                <a:ea typeface="+mn-ea"/>
                <a:cs typeface="+mn-cs"/>
              </a:rPr>
              <a:t>Pendahuluan</a:t>
            </a:r>
          </a:p>
        </p:txBody>
      </p:sp>
      <p:sp>
        <p:nvSpPr>
          <p:cNvPr id="25" name="TextBox 25"/>
          <p:cNvSpPr txBox="1"/>
          <p:nvPr/>
        </p:nvSpPr>
        <p:spPr>
          <a:xfrm>
            <a:off x="12213939" y="2547066"/>
            <a:ext cx="3400067" cy="405652"/>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a:ln>
                  <a:noFill/>
                </a:ln>
                <a:solidFill>
                  <a:srgbClr val="292929"/>
                </a:solidFill>
                <a:effectLst/>
                <a:uLnTx/>
                <a:uFillTx/>
                <a:latin typeface="Inter"/>
                <a:ea typeface="+mn-ea"/>
                <a:cs typeface="+mn-cs"/>
              </a:rPr>
              <a:t>SWOT </a:t>
            </a:r>
            <a:r>
              <a:rPr kumimoji="0" lang="en-US" sz="2687" b="0" i="0" u="none" strike="noStrike" kern="1200" cap="none" spc="80" normalizeH="0" baseline="0" noProof="0" dirty="0" err="1">
                <a:ln>
                  <a:noFill/>
                </a:ln>
                <a:solidFill>
                  <a:srgbClr val="292929"/>
                </a:solidFill>
                <a:effectLst/>
                <a:uLnTx/>
                <a:uFillTx/>
                <a:latin typeface="Inter"/>
                <a:ea typeface="+mn-ea"/>
                <a:cs typeface="+mn-cs"/>
              </a:rPr>
              <a:t>Analisis</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p:grpSp>
        <p:nvGrpSpPr>
          <p:cNvPr id="26" name="Group 26"/>
          <p:cNvGrpSpPr/>
          <p:nvPr/>
        </p:nvGrpSpPr>
        <p:grpSpPr>
          <a:xfrm>
            <a:off x="17554744" y="0"/>
            <a:ext cx="4136208" cy="9886405"/>
            <a:chOff x="0" y="0"/>
            <a:chExt cx="1202004" cy="2873041"/>
          </a:xfrm>
        </p:grpSpPr>
        <p:sp>
          <p:nvSpPr>
            <p:cNvPr id="27" name="Freeform 27"/>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8" name="TextBox 28"/>
            <p:cNvSpPr txBox="1"/>
            <p:nvPr/>
          </p:nvSpPr>
          <p:spPr>
            <a:xfrm>
              <a:off x="0" y="-47625"/>
              <a:ext cx="1202004" cy="2920666"/>
            </a:xfrm>
            <a:prstGeom prst="rect">
              <a:avLst/>
            </a:prstGeom>
          </p:spPr>
          <p:txBody>
            <a:bodyPr lIns="50800" tIns="50800" rIns="50800" bIns="50800" rtlCol="0" anchor="ctr"/>
            <a:lstStyle/>
            <a:p>
              <a:pPr marL="0" marR="0" lvl="0" indent="0" algn="ctr" defTabSz="914400" rtl="0" eaLnBrk="1" fontAlgn="auto" latinLnBrk="0" hangingPunct="1">
                <a:lnSpc>
                  <a:spcPts val="3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Freeform 29"/>
          <p:cNvSpPr/>
          <p:nvPr/>
        </p:nvSpPr>
        <p:spPr>
          <a:xfrm flipV="1">
            <a:off x="-1771939" y="-429383"/>
            <a:ext cx="8919514" cy="3255623"/>
          </a:xfrm>
          <a:custGeom>
            <a:avLst/>
            <a:gdLst/>
            <a:ahLst/>
            <a:cxnLst/>
            <a:rect l="l" t="t" r="r" b="b"/>
            <a:pathLst>
              <a:path w="8919514" h="3255623">
                <a:moveTo>
                  <a:pt x="0" y="3255623"/>
                </a:moveTo>
                <a:lnTo>
                  <a:pt x="8919515" y="3255623"/>
                </a:lnTo>
                <a:lnTo>
                  <a:pt x="8919515" y="0"/>
                </a:lnTo>
                <a:lnTo>
                  <a:pt x="0" y="0"/>
                </a:lnTo>
                <a:lnTo>
                  <a:pt x="0" y="3255623"/>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rot="-5400000">
            <a:off x="15480840" y="5908080"/>
            <a:ext cx="4560777" cy="4150307"/>
          </a:xfrm>
          <a:custGeom>
            <a:avLst/>
            <a:gdLst/>
            <a:ahLst/>
            <a:cxnLst/>
            <a:rect l="l" t="t" r="r" b="b"/>
            <a:pathLst>
              <a:path w="4560777" h="4150307">
                <a:moveTo>
                  <a:pt x="0" y="0"/>
                </a:moveTo>
                <a:lnTo>
                  <a:pt x="4560777" y="0"/>
                </a:lnTo>
                <a:lnTo>
                  <a:pt x="4560777" y="4150307"/>
                </a:lnTo>
                <a:lnTo>
                  <a:pt x="0" y="41503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a:off x="15531162" y="6862268"/>
            <a:ext cx="5615362" cy="2049607"/>
          </a:xfrm>
          <a:custGeom>
            <a:avLst/>
            <a:gdLst/>
            <a:ahLst/>
            <a:cxnLst/>
            <a:rect l="l" t="t" r="r" b="b"/>
            <a:pathLst>
              <a:path w="5615362" h="2049607">
                <a:moveTo>
                  <a:pt x="0" y="0"/>
                </a:moveTo>
                <a:lnTo>
                  <a:pt x="5615362" y="0"/>
                </a:lnTo>
                <a:lnTo>
                  <a:pt x="5615362" y="2049607"/>
                </a:lnTo>
                <a:lnTo>
                  <a:pt x="0" y="2049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3" name="Freeform 9"/>
          <p:cNvSpPr/>
          <p:nvPr/>
        </p:nvSpPr>
        <p:spPr>
          <a:xfrm>
            <a:off x="15012543" y="5231812"/>
            <a:ext cx="1896544" cy="1896544"/>
          </a:xfrm>
          <a:custGeom>
            <a:avLst/>
            <a:gdLst/>
            <a:ahLst/>
            <a:cxnLst/>
            <a:rect l="l" t="t" r="r" b="b"/>
            <a:pathLst>
              <a:path w="1896544" h="1896544">
                <a:moveTo>
                  <a:pt x="0" y="0"/>
                </a:moveTo>
                <a:lnTo>
                  <a:pt x="1896543" y="0"/>
                </a:lnTo>
                <a:lnTo>
                  <a:pt x="1896543" y="1896544"/>
                </a:lnTo>
                <a:lnTo>
                  <a:pt x="0" y="18965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25"/>
          <p:cNvSpPr txBox="1"/>
          <p:nvPr/>
        </p:nvSpPr>
        <p:spPr>
          <a:xfrm>
            <a:off x="14154676" y="7684244"/>
            <a:ext cx="3400067" cy="410369"/>
          </a:xfrm>
          <a:prstGeom prst="rect">
            <a:avLst/>
          </a:prstGeom>
        </p:spPr>
        <p:txBody>
          <a:bodyPr lIns="0" tIns="0" rIns="0" bIns="0" rtlCol="0" anchor="t">
            <a:spAutoFit/>
          </a:bodyPr>
          <a:lstStyle/>
          <a:p>
            <a:pPr marL="0" marR="0" lvl="0" indent="0" algn="ctr" defTabSz="914400" rtl="0" eaLnBrk="1" fontAlgn="auto" latinLnBrk="0" hangingPunct="1">
              <a:lnSpc>
                <a:spcPts val="3225"/>
              </a:lnSpc>
              <a:spcBef>
                <a:spcPts val="0"/>
              </a:spcBef>
              <a:spcAft>
                <a:spcPts val="0"/>
              </a:spcAft>
              <a:buClrTx/>
              <a:buSzTx/>
              <a:buFontTx/>
              <a:buNone/>
              <a:tabLst/>
              <a:defRPr/>
            </a:pPr>
            <a:r>
              <a:rPr kumimoji="0" lang="en-US" sz="2687" b="0" i="0" u="none" strike="noStrike" kern="1200" cap="none" spc="80" normalizeH="0" baseline="0" noProof="0" dirty="0" err="1">
                <a:ln>
                  <a:noFill/>
                </a:ln>
                <a:solidFill>
                  <a:srgbClr val="292929"/>
                </a:solidFill>
                <a:effectLst/>
                <a:uLnTx/>
                <a:uFillTx/>
                <a:latin typeface="Inter"/>
                <a:ea typeface="+mn-ea"/>
                <a:cs typeface="+mn-cs"/>
              </a:rPr>
              <a:t>Kesimpulan</a:t>
            </a:r>
            <a:endParaRPr kumimoji="0" lang="en-US" sz="2687" b="0" i="0" u="none" strike="noStrike" kern="1200" cap="none" spc="80" normalizeH="0" baseline="0" noProof="0" dirty="0">
              <a:ln>
                <a:noFill/>
              </a:ln>
              <a:solidFill>
                <a:srgbClr val="292929"/>
              </a:solidFill>
              <a:effectLst/>
              <a:uLnTx/>
              <a:uFillTx/>
              <a:latin typeface="Inter"/>
              <a:ea typeface="+mn-ea"/>
              <a:cs typeface="+mn-cs"/>
            </a:endParaRPr>
          </a:p>
        </p:txBody>
      </p:sp>
      <mc:AlternateContent xmlns:mc="http://schemas.openxmlformats.org/markup-compatibility/2006">
        <mc:Choice xmlns:pslz="http://schemas.microsoft.com/office/powerpoint/2016/slidezoom" xmlns="" Requires="pslz">
          <p:graphicFrame>
            <p:nvGraphicFramePr>
              <p:cNvPr id="36" name="Slide Zoom 35">
                <a:extLst>
                  <a:ext uri="{FF2B5EF4-FFF2-40B4-BE49-F238E27FC236}">
                    <a16:creationId xmlns:a16="http://schemas.microsoft.com/office/drawing/2014/main" id="{024846FF-39DC-45DF-A388-6C4BCC546D1E}"/>
                  </a:ext>
                </a:extLst>
              </p:cNvPr>
              <p:cNvGraphicFramePr>
                <a:graphicFrameLocks noChangeAspect="1"/>
              </p:cNvGraphicFramePr>
              <p:nvPr/>
            </p:nvGraphicFramePr>
            <p:xfrm>
              <a:off x="838200" y="3543300"/>
              <a:ext cx="1112219" cy="1130325"/>
            </p:xfrm>
            <a:graphic>
              <a:graphicData uri="http://schemas.microsoft.com/office/powerpoint/2016/slidezoom">
                <pslz:sldZm>
                  <pslz:sldZmObj sldId="258" cId="0">
                    <pslz:zmPr id="{93C8ABDE-4CD3-487F-A690-53F4D1853519}" returnToParent="0" imageType="cover" transitionDur="1000">
                      <p166:blipFill xmlns:p166="http://schemas.microsoft.com/office/powerpoint/2016/6/main">
                        <a:blip r:embed="rId10"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12219" cy="1130325"/>
                        </a:xfrm>
                        <a:prstGeom prst="rect">
                          <a:avLst/>
                        </a:prstGeom>
                        <a:ln w="3175">
                          <a:solidFill>
                            <a:prstClr val="ltGray"/>
                          </a:solidFill>
                        </a:ln>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xmlns="" id="{024846FF-39DC-45DF-A388-6C4BCC546D1E}"/>
                  </a:ext>
                </a:extLst>
              </p:cNvPr>
              <p:cNvPicPr>
                <a:picLocks noGrp="1" noRot="1" noChangeAspect="1" noMove="1" noResize="1" noEditPoints="1" noAdjustHandles="1" noChangeArrowheads="1" noChangeShapeType="1"/>
              </p:cNvPicPr>
              <p:nvPr/>
            </p:nvPicPr>
            <p:blipFill>
              <a:blip r:embed="rId12" cstate="print">
                <a:extLst>
                  <a:ext uri="{28A0092B-C50C-407E-A947-70E740481C1C}">
                    <a14:useLocalDpi xmlns:a14="http://schemas.microsoft.com/office/drawing/2010/main" val="0"/>
                  </a:ext>
                </a:extLst>
              </a:blip>
              <a:stretch>
                <a:fillRect/>
              </a:stretch>
            </p:blipFill>
            <p:spPr>
              <a:xfrm>
                <a:off x="838200" y="3543300"/>
                <a:ext cx="1112219" cy="113032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5" name="Slide Zoom 34">
                <a:extLst>
                  <a:ext uri="{FF2B5EF4-FFF2-40B4-BE49-F238E27FC236}">
                    <a16:creationId xmlns:a16="http://schemas.microsoft.com/office/drawing/2014/main" id="{20332AD1-5B89-424B-93B9-2BF05FB6735E}"/>
                  </a:ext>
                </a:extLst>
              </p:cNvPr>
              <p:cNvGraphicFramePr>
                <a:graphicFrameLocks noChangeAspect="1"/>
              </p:cNvGraphicFramePr>
              <p:nvPr/>
            </p:nvGraphicFramePr>
            <p:xfrm>
              <a:off x="2777164" y="5671200"/>
              <a:ext cx="1151698" cy="919396"/>
            </p:xfrm>
            <a:graphic>
              <a:graphicData uri="http://schemas.microsoft.com/office/powerpoint/2016/slidezoom">
                <pslz:sldZm>
                  <pslz:sldZmObj sldId="261" cId="0">
                    <pslz:zmPr id="{A31FC7A3-56C6-4596-B6B9-412B51281100}"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698" cy="919396"/>
                        </a:xfrm>
                        <a:prstGeom prst="rect">
                          <a:avLst/>
                        </a:prstGeom>
                        <a:ln w="3175">
                          <a:solidFill>
                            <a:prstClr val="ltGray"/>
                          </a:solidFill>
                        </a:ln>
                      </p166:spPr>
                    </pslz:zmPr>
                  </pslz:sldZmObj>
                </pslz:sldZm>
              </a:graphicData>
            </a:graphic>
          </p:graphicFrame>
        </mc:Choice>
        <mc:Fallback>
          <p:pic>
            <p:nvPicPr>
              <p:cNvPr id="35" name="Slide Zoom 34">
                <a:hlinkClick r:id="rId14" action="ppaction://hlinksldjump"/>
                <a:extLst>
                  <a:ext uri="{FF2B5EF4-FFF2-40B4-BE49-F238E27FC236}">
                    <a16:creationId xmlns:a16="http://schemas.microsoft.com/office/drawing/2014/main" xmlns="" id="{20332AD1-5B89-424B-93B9-2BF05FB6735E}"/>
                  </a:ext>
                </a:extLst>
              </p:cNvPr>
              <p:cNvPicPr>
                <a:picLocks noGrp="1" noRot="1" noChangeAspect="1" noMove="1" noResize="1" noEditPoints="1" noAdjustHandles="1" noChangeArrowheads="1" noChangeShapeType="1"/>
              </p:cNvPicPr>
              <p:nvPr/>
            </p:nvPicPr>
            <p:blipFill>
              <a:blip r:embed="rId15" cstate="print">
                <a:extLst>
                  <a:ext uri="{28A0092B-C50C-407E-A947-70E740481C1C}">
                    <a14:useLocalDpi xmlns:a14="http://schemas.microsoft.com/office/drawing/2010/main" val="0"/>
                  </a:ext>
                </a:extLst>
              </a:blip>
              <a:stretch>
                <a:fillRect/>
              </a:stretch>
            </p:blipFill>
            <p:spPr>
              <a:xfrm>
                <a:off x="2777164" y="5671200"/>
                <a:ext cx="1151698" cy="9193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6" name="Slide Zoom 15">
                <a:extLst>
                  <a:ext uri="{FF2B5EF4-FFF2-40B4-BE49-F238E27FC236}">
                    <a16:creationId xmlns:a16="http://schemas.microsoft.com/office/drawing/2014/main" id="{3223AFF5-05CD-4FA4-A190-1C09B971868B}"/>
                  </a:ext>
                </a:extLst>
              </p:cNvPr>
              <p:cNvGraphicFramePr>
                <a:graphicFrameLocks noChangeAspect="1"/>
              </p:cNvGraphicFramePr>
              <p:nvPr/>
            </p:nvGraphicFramePr>
            <p:xfrm>
              <a:off x="5096423" y="3526221"/>
              <a:ext cx="1151977" cy="1292866"/>
            </p:xfrm>
            <a:graphic>
              <a:graphicData uri="http://schemas.microsoft.com/office/powerpoint/2016/slidezoom">
                <pslz:sldZm>
                  <pslz:sldZmObj sldId="262" cId="0">
                    <pslz:zmPr id="{9B7D5299-CD25-4C58-8EA0-D600D6024A6B}" returnToParent="0" imageType="cover" transitionDur="1000">
                      <p166:blipFill xmlns:p166="http://schemas.microsoft.com/office/powerpoint/2016/6/main">
                        <a:blip r:embed="rId16"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51977" cy="1292866"/>
                        </a:xfrm>
                        <a:prstGeom prst="rect">
                          <a:avLst/>
                        </a:prstGeom>
                        <a:ln w="3175">
                          <a:solidFill>
                            <a:prstClr val="ltGray"/>
                          </a:solidFill>
                        </a:ln>
                      </p166:spPr>
                    </pslz:zmPr>
                  </pslz:sldZmObj>
                </pslz:sldZm>
              </a:graphicData>
            </a:graphic>
          </p:graphicFrame>
        </mc:Choice>
        <mc:Fallback>
          <p:pic>
            <p:nvPicPr>
              <p:cNvPr id="16" name="Slide Zoom 15">
                <a:hlinkClick r:id="rId17" action="ppaction://hlinksldjump"/>
                <a:extLst>
                  <a:ext uri="{FF2B5EF4-FFF2-40B4-BE49-F238E27FC236}">
                    <a16:creationId xmlns:a16="http://schemas.microsoft.com/office/drawing/2014/main" xmlns="" id="{3223AFF5-05CD-4FA4-A190-1C09B971868B}"/>
                  </a:ext>
                </a:extLst>
              </p:cNvPr>
              <p:cNvPicPr>
                <a:picLocks noGrp="1" noRot="1" noChangeAspect="1" noMove="1" noResize="1" noEditPoints="1" noAdjustHandles="1" noChangeArrowheads="1" noChangeShapeType="1"/>
              </p:cNvPicPr>
              <p:nvPr/>
            </p:nvPicPr>
            <p:blipFill>
              <a:blip r:embed="rId18" cstate="print">
                <a:extLst>
                  <a:ext uri="{28A0092B-C50C-407E-A947-70E740481C1C}">
                    <a14:useLocalDpi xmlns:a14="http://schemas.microsoft.com/office/drawing/2010/main" val="0"/>
                  </a:ext>
                </a:extLst>
              </a:blip>
              <a:stretch>
                <a:fillRect/>
              </a:stretch>
            </p:blipFill>
            <p:spPr>
              <a:xfrm>
                <a:off x="5096423" y="3526221"/>
                <a:ext cx="1151977" cy="12928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8" name="Slide Zoom 37">
                <a:extLst>
                  <a:ext uri="{FF2B5EF4-FFF2-40B4-BE49-F238E27FC236}">
                    <a16:creationId xmlns:a16="http://schemas.microsoft.com/office/drawing/2014/main" id="{AAF69E68-575B-4E83-8D27-B42B1000288A}"/>
                  </a:ext>
                </a:extLst>
              </p:cNvPr>
              <p:cNvGraphicFramePr>
                <a:graphicFrameLocks noChangeAspect="1"/>
              </p:cNvGraphicFramePr>
              <p:nvPr/>
            </p:nvGraphicFramePr>
            <p:xfrm>
              <a:off x="7086600" y="5657785"/>
              <a:ext cx="1181851" cy="1181851"/>
            </p:xfrm>
            <a:graphic>
              <a:graphicData uri="http://schemas.microsoft.com/office/powerpoint/2016/slidezoom">
                <pslz:sldZm>
                  <pslz:sldZmObj sldId="263" cId="0">
                    <pslz:zmPr id="{1FC5CCB9-9B38-4D14-A7F8-AE0AF6785C9D}"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181851" cy="1181851"/>
                        </a:xfrm>
                        <a:prstGeom prst="rect">
                          <a:avLst/>
                        </a:prstGeom>
                        <a:ln w="3175">
                          <a:solidFill>
                            <a:prstClr val="ltGray"/>
                          </a:solidFill>
                        </a:ln>
                      </p166:spPr>
                    </pslz:zmPr>
                  </pslz:sldZmObj>
                </pslz:sldZm>
              </a:graphicData>
            </a:graphic>
          </p:graphicFrame>
        </mc:Choice>
        <mc:Fallback>
          <p:pic>
            <p:nvPicPr>
              <p:cNvPr id="38" name="Slide Zoom 37">
                <a:hlinkClick r:id="rId20" action="ppaction://hlinksldjump"/>
                <a:extLst>
                  <a:ext uri="{FF2B5EF4-FFF2-40B4-BE49-F238E27FC236}">
                    <a16:creationId xmlns:a16="http://schemas.microsoft.com/office/drawing/2014/main" xmlns="" id="{AAF69E68-575B-4E83-8D27-B42B1000288A}"/>
                  </a:ext>
                </a:extLst>
              </p:cNvPr>
              <p:cNvPicPr>
                <a:picLocks noGrp="1" noRot="1" noChangeAspect="1" noMove="1" noResize="1" noEditPoints="1" noAdjustHandles="1" noChangeArrowheads="1" noChangeShapeType="1"/>
              </p:cNvPicPr>
              <p:nvPr/>
            </p:nvPicPr>
            <p:blipFill>
              <a:blip r:embed="rId21" cstate="print">
                <a:extLst>
                  <a:ext uri="{28A0092B-C50C-407E-A947-70E740481C1C}">
                    <a14:useLocalDpi xmlns:a14="http://schemas.microsoft.com/office/drawing/2010/main" val="0"/>
                  </a:ext>
                </a:extLst>
              </a:blip>
              <a:stretch>
                <a:fillRect/>
              </a:stretch>
            </p:blipFill>
            <p:spPr>
              <a:xfrm>
                <a:off x="7086600" y="5657785"/>
                <a:ext cx="1181851" cy="118185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8" name="Slide Zoom 17">
                <a:extLst>
                  <a:ext uri="{FF2B5EF4-FFF2-40B4-BE49-F238E27FC236}">
                    <a16:creationId xmlns:a16="http://schemas.microsoft.com/office/drawing/2014/main" id="{5686FDDD-5292-499E-8834-D6DE3A923FB7}"/>
                  </a:ext>
                </a:extLst>
              </p:cNvPr>
              <p:cNvGraphicFramePr>
                <a:graphicFrameLocks noChangeAspect="1"/>
              </p:cNvGraphicFramePr>
              <p:nvPr/>
            </p:nvGraphicFramePr>
            <p:xfrm>
              <a:off x="9446096" y="3695177"/>
              <a:ext cx="793924" cy="1009375"/>
            </p:xfrm>
            <a:graphic>
              <a:graphicData uri="http://schemas.microsoft.com/office/powerpoint/2016/slidezoom">
                <pslz:sldZm>
                  <pslz:sldZmObj sldId="266" cId="0">
                    <pslz:zmPr id="{82FEE259-8E2F-4C51-99EA-09F28991B741}" returnToParent="0" imageType="cover" transitionDur="1000">
                      <p166:blipFill xmlns:p166="http://schemas.microsoft.com/office/powerpoint/2016/6/main">
                        <a:blip r:embed="rId2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93924" cy="1009375"/>
                        </a:xfrm>
                        <a:prstGeom prst="rect">
                          <a:avLst/>
                        </a:prstGeom>
                        <a:ln w="3175">
                          <a:solidFill>
                            <a:prstClr val="ltGray"/>
                          </a:solidFill>
                        </a:ln>
                      </p166:spPr>
                    </pslz:zmPr>
                  </pslz:sldZmObj>
                </pslz:sldZm>
              </a:graphicData>
            </a:graphic>
          </p:graphicFrame>
        </mc:Choice>
        <mc:Fallback>
          <p:pic>
            <p:nvPicPr>
              <p:cNvPr id="18" name="Slide Zoom 17">
                <a:hlinkClick r:id="rId23" action="ppaction://hlinksldjump"/>
                <a:extLst>
                  <a:ext uri="{FF2B5EF4-FFF2-40B4-BE49-F238E27FC236}">
                    <a16:creationId xmlns:a16="http://schemas.microsoft.com/office/drawing/2014/main" xmlns="" id="{5686FDDD-5292-499E-8834-D6DE3A923FB7}"/>
                  </a:ext>
                </a:extLst>
              </p:cNvPr>
              <p:cNvPicPr>
                <a:picLocks noGrp="1" noRot="1" noChangeAspect="1" noMove="1" noResize="1" noEditPoints="1" noAdjustHandles="1" noChangeArrowheads="1" noChangeShapeType="1"/>
              </p:cNvPicPr>
              <p:nvPr/>
            </p:nvPicPr>
            <p:blipFill>
              <a:blip r:embed="rId24" cstate="print">
                <a:extLst>
                  <a:ext uri="{28A0092B-C50C-407E-A947-70E740481C1C}">
                    <a14:useLocalDpi xmlns:a14="http://schemas.microsoft.com/office/drawing/2010/main" val="0"/>
                  </a:ext>
                </a:extLst>
              </a:blip>
              <a:stretch>
                <a:fillRect/>
              </a:stretch>
            </p:blipFill>
            <p:spPr>
              <a:xfrm>
                <a:off x="9446096" y="3695177"/>
                <a:ext cx="793924" cy="10093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12" name="Slide Zoom 11">
                <a:extLst>
                  <a:ext uri="{FF2B5EF4-FFF2-40B4-BE49-F238E27FC236}">
                    <a16:creationId xmlns:a16="http://schemas.microsoft.com/office/drawing/2014/main" id="{4363C6FA-1208-46AB-A36C-50D66E3AC81E}"/>
                  </a:ext>
                </a:extLst>
              </p:cNvPr>
              <p:cNvGraphicFramePr>
                <a:graphicFrameLocks noChangeAspect="1"/>
              </p:cNvGraphicFramePr>
              <p:nvPr/>
            </p:nvGraphicFramePr>
            <p:xfrm>
              <a:off x="11268988" y="5767323"/>
              <a:ext cx="1397728" cy="947349"/>
            </p:xfrm>
            <a:graphic>
              <a:graphicData uri="http://schemas.microsoft.com/office/powerpoint/2016/slidezoom">
                <pslz:sldZm>
                  <pslz:sldZmObj sldId="267" cId="0">
                    <pslz:zmPr id="{89290D9C-B5FD-4054-90BC-540841220C8D}"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97728" cy="947349"/>
                        </a:xfrm>
                        <a:prstGeom prst="rect">
                          <a:avLst/>
                        </a:prstGeom>
                        <a:ln w="3175">
                          <a:solidFill>
                            <a:prstClr val="ltGray"/>
                          </a:solidFill>
                        </a:ln>
                      </p166:spPr>
                    </pslz:zmPr>
                  </pslz:sldZmObj>
                </pslz:sldZm>
              </a:graphicData>
            </a:graphic>
          </p:graphicFrame>
        </mc:Choice>
        <mc:Fallback>
          <p:pic>
            <p:nvPicPr>
              <p:cNvPr id="12" name="Slide Zoom 11">
                <a:hlinkClick r:id="rId26" action="ppaction://hlinksldjump"/>
                <a:extLst>
                  <a:ext uri="{FF2B5EF4-FFF2-40B4-BE49-F238E27FC236}">
                    <a16:creationId xmlns:a16="http://schemas.microsoft.com/office/drawing/2014/main" xmlns="" id="{4363C6FA-1208-46AB-A36C-50D66E3AC81E}"/>
                  </a:ext>
                </a:extLst>
              </p:cNvPr>
              <p:cNvPicPr>
                <a:picLocks noGrp="1" noRot="1" noChangeAspect="1" noMove="1" noResize="1" noEditPoints="1" noAdjustHandles="1" noChangeArrowheads="1" noChangeShapeType="1"/>
              </p:cNvPicPr>
              <p:nvPr/>
            </p:nvPicPr>
            <p:blipFill>
              <a:blip r:embed="rId27" cstate="print">
                <a:extLst>
                  <a:ext uri="{28A0092B-C50C-407E-A947-70E740481C1C}">
                    <a14:useLocalDpi xmlns:a14="http://schemas.microsoft.com/office/drawing/2010/main" val="0"/>
                  </a:ext>
                </a:extLst>
              </a:blip>
              <a:stretch>
                <a:fillRect/>
              </a:stretch>
            </p:blipFill>
            <p:spPr>
              <a:xfrm>
                <a:off x="11268988" y="5767323"/>
                <a:ext cx="1397728" cy="94734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37" name="Slide Zoom 36">
                <a:extLst>
                  <a:ext uri="{FF2B5EF4-FFF2-40B4-BE49-F238E27FC236}">
                    <a16:creationId xmlns:a16="http://schemas.microsoft.com/office/drawing/2014/main" id="{993B43F4-6A19-4BE4-95D0-139BC5C19A35}"/>
                  </a:ext>
                </a:extLst>
              </p:cNvPr>
              <p:cNvGraphicFramePr>
                <a:graphicFrameLocks noChangeAspect="1"/>
              </p:cNvGraphicFramePr>
              <p:nvPr/>
            </p:nvGraphicFramePr>
            <p:xfrm>
              <a:off x="13335000" y="3695177"/>
              <a:ext cx="1338675" cy="1338675"/>
            </p:xfrm>
            <a:graphic>
              <a:graphicData uri="http://schemas.microsoft.com/office/powerpoint/2016/slidezoom">
                <pslz:sldZm>
                  <pslz:sldZmObj sldId="287" cId="0">
                    <pslz:zmPr id="{6C805250-80C2-4C32-902A-323114914B5A}" returnToParent="0" imageType="cover" transitionDur="1000">
                      <p166:blipFill xmlns:p166="http://schemas.microsoft.com/office/powerpoint/2016/6/main">
                        <a:blip r:embed="rId2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338675" cy="1338675"/>
                        </a:xfrm>
                        <a:prstGeom prst="rect">
                          <a:avLst/>
                        </a:prstGeom>
                        <a:ln w="3175">
                          <a:solidFill>
                            <a:prstClr val="ltGray"/>
                          </a:solidFill>
                        </a:ln>
                      </p166:spPr>
                    </pslz:zmPr>
                  </pslz:sldZmObj>
                </pslz:sldZm>
              </a:graphicData>
            </a:graphic>
          </p:graphicFrame>
        </mc:Choice>
        <mc:Fallback>
          <p:pic>
            <p:nvPicPr>
              <p:cNvPr id="37" name="Slide Zoom 36">
                <a:hlinkClick r:id="rId29" action="ppaction://hlinksldjump"/>
                <a:extLst>
                  <a:ext uri="{FF2B5EF4-FFF2-40B4-BE49-F238E27FC236}">
                    <a16:creationId xmlns:a16="http://schemas.microsoft.com/office/drawing/2014/main" xmlns="" id="{993B43F4-6A19-4BE4-95D0-139BC5C19A35}"/>
                  </a:ext>
                </a:extLst>
              </p:cNvPr>
              <p:cNvPicPr>
                <a:picLocks noGrp="1" noRot="1" noChangeAspect="1" noMove="1" noResize="1" noEditPoints="1" noAdjustHandles="1" noChangeArrowheads="1" noChangeShapeType="1"/>
              </p:cNvPicPr>
              <p:nvPr/>
            </p:nvPicPr>
            <p:blipFill>
              <a:blip r:embed="rId30" cstate="print">
                <a:extLst>
                  <a:ext uri="{28A0092B-C50C-407E-A947-70E740481C1C}">
                    <a14:useLocalDpi xmlns:a14="http://schemas.microsoft.com/office/drawing/2010/main" val="0"/>
                  </a:ext>
                </a:extLst>
              </a:blip>
              <a:stretch>
                <a:fillRect/>
              </a:stretch>
            </p:blipFill>
            <p:spPr>
              <a:xfrm>
                <a:off x="13335000" y="3695177"/>
                <a:ext cx="1338675" cy="13386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xmlns="" Requires="pslz">
          <p:graphicFrame>
            <p:nvGraphicFramePr>
              <p:cNvPr id="40" name="Slide Zoom 39">
                <a:extLst>
                  <a:ext uri="{FF2B5EF4-FFF2-40B4-BE49-F238E27FC236}">
                    <a16:creationId xmlns:a16="http://schemas.microsoft.com/office/drawing/2014/main" id="{AC6834BA-73AC-4DDF-AFC9-986977024F02}"/>
                  </a:ext>
                </a:extLst>
              </p:cNvPr>
              <p:cNvGraphicFramePr>
                <a:graphicFrameLocks noChangeAspect="1"/>
              </p:cNvGraphicFramePr>
              <p:nvPr/>
            </p:nvGraphicFramePr>
            <p:xfrm>
              <a:off x="15329916" y="5618653"/>
              <a:ext cx="1242740" cy="1176227"/>
            </p:xfrm>
            <a:graphic>
              <a:graphicData uri="http://schemas.microsoft.com/office/powerpoint/2016/slidezoom">
                <pslz:sldZm>
                  <pslz:sldZmObj sldId="276" cId="1600161729">
                    <pslz:zmPr id="{967C351A-01CF-4440-997C-D53A7912DC73}" returnToParent="0" imageType="cover" transitionDur="1000">
                      <p166:blipFill xmlns:p166="http://schemas.microsoft.com/office/powerpoint/2016/6/main">
                        <a:blip r:embed="rId3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242740" cy="1176227"/>
                        </a:xfrm>
                        <a:prstGeom prst="rect">
                          <a:avLst/>
                        </a:prstGeom>
                        <a:ln w="3175">
                          <a:solidFill>
                            <a:prstClr val="ltGray"/>
                          </a:solidFill>
                        </a:ln>
                      </p166:spPr>
                    </pslz:zmPr>
                  </pslz:sldZmObj>
                </pslz:sldZm>
              </a:graphicData>
            </a:graphic>
          </p:graphicFrame>
        </mc:Choice>
        <mc:Fallback>
          <p:pic>
            <p:nvPicPr>
              <p:cNvPr id="40" name="Slide Zoom 39">
                <a:hlinkClick r:id="rId32" action="ppaction://hlinksldjump"/>
                <a:extLst>
                  <a:ext uri="{FF2B5EF4-FFF2-40B4-BE49-F238E27FC236}">
                    <a16:creationId xmlns:a16="http://schemas.microsoft.com/office/drawing/2014/main" xmlns="" id="{AC6834BA-73AC-4DDF-AFC9-986977024F02}"/>
                  </a:ext>
                </a:extLst>
              </p:cNvPr>
              <p:cNvPicPr>
                <a:picLocks noGrp="1" noRot="1" noChangeAspect="1" noMove="1" noResize="1" noEditPoints="1" noAdjustHandles="1" noChangeArrowheads="1" noChangeShapeType="1"/>
              </p:cNvPicPr>
              <p:nvPr/>
            </p:nvPicPr>
            <p:blipFill>
              <a:blip r:embed="rId33" cstate="print">
                <a:extLst>
                  <a:ext uri="{28A0092B-C50C-407E-A947-70E740481C1C}">
                    <a14:useLocalDpi xmlns:a14="http://schemas.microsoft.com/office/drawing/2010/main" val="0"/>
                  </a:ext>
                </a:extLst>
              </a:blip>
              <a:stretch>
                <a:fillRect/>
              </a:stretch>
            </p:blipFill>
            <p:spPr>
              <a:xfrm>
                <a:off x="15329916" y="5618653"/>
                <a:ext cx="1242740" cy="1176227"/>
              </a:xfrm>
              <a:prstGeom prst="rect">
                <a:avLst/>
              </a:prstGeom>
              <a:ln w="3175">
                <a:solidFill>
                  <a:prstClr val="ltGray"/>
                </a:solidFill>
              </a:ln>
            </p:spPr>
          </p:pic>
        </mc:Fallback>
      </mc:AlternateContent>
    </p:spTree>
    <p:extLst>
      <p:ext uri="{BB962C8B-B14F-4D97-AF65-F5344CB8AC3E}">
        <p14:creationId xmlns:p14="http://schemas.microsoft.com/office/powerpoint/2010/main" val="32426563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2056953" y="-199295"/>
            <a:ext cx="2443597" cy="5832801"/>
            <a:chOff x="0" y="0"/>
            <a:chExt cx="643581" cy="1536211"/>
          </a:xfrm>
        </p:grpSpPr>
        <p:sp>
          <p:nvSpPr>
            <p:cNvPr id="3" name="Freeform 3"/>
            <p:cNvSpPr/>
            <p:nvPr/>
          </p:nvSpPr>
          <p:spPr>
            <a:xfrm>
              <a:off x="0" y="0"/>
              <a:ext cx="643581" cy="1536211"/>
            </a:xfrm>
            <a:custGeom>
              <a:avLst/>
              <a:gdLst/>
              <a:ahLst/>
              <a:cxnLst/>
              <a:rect l="l" t="t" r="r" b="b"/>
              <a:pathLst>
                <a:path w="643581" h="1536211">
                  <a:moveTo>
                    <a:pt x="0" y="0"/>
                  </a:moveTo>
                  <a:lnTo>
                    <a:pt x="643581" y="0"/>
                  </a:lnTo>
                  <a:lnTo>
                    <a:pt x="643581" y="1536211"/>
                  </a:lnTo>
                  <a:lnTo>
                    <a:pt x="0" y="1536211"/>
                  </a:lnTo>
                  <a:close/>
                </a:path>
              </a:pathLst>
            </a:custGeom>
            <a:solidFill>
              <a:srgbClr val="768B54"/>
            </a:solidFill>
          </p:spPr>
        </p:sp>
        <p:sp>
          <p:nvSpPr>
            <p:cNvPr id="4" name="TextBox 4"/>
            <p:cNvSpPr txBox="1"/>
            <p:nvPr/>
          </p:nvSpPr>
          <p:spPr>
            <a:xfrm>
              <a:off x="0" y="-47625"/>
              <a:ext cx="643581" cy="1583836"/>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928990" y="5989227"/>
            <a:ext cx="784442" cy="158141"/>
            <a:chOff x="0" y="0"/>
            <a:chExt cx="206602" cy="41650"/>
          </a:xfrm>
        </p:grpSpPr>
        <p:sp>
          <p:nvSpPr>
            <p:cNvPr id="6" name="Freeform 6"/>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768B54"/>
            </a:solidFill>
          </p:spPr>
        </p:sp>
        <p:sp>
          <p:nvSpPr>
            <p:cNvPr id="7" name="TextBox 7"/>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2058823" y="5989227"/>
            <a:ext cx="784442" cy="158141"/>
            <a:chOff x="0" y="0"/>
            <a:chExt cx="206602" cy="41650"/>
          </a:xfrm>
        </p:grpSpPr>
        <p:sp>
          <p:nvSpPr>
            <p:cNvPr id="9" name="Freeform 9"/>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0" name="TextBox 10"/>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3799158" y="5989227"/>
            <a:ext cx="784442" cy="158141"/>
            <a:chOff x="0" y="0"/>
            <a:chExt cx="206602" cy="41650"/>
          </a:xfrm>
        </p:grpSpPr>
        <p:sp>
          <p:nvSpPr>
            <p:cNvPr id="12" name="Freeform 12"/>
            <p:cNvSpPr/>
            <p:nvPr/>
          </p:nvSpPr>
          <p:spPr>
            <a:xfrm>
              <a:off x="0" y="0"/>
              <a:ext cx="206602" cy="41650"/>
            </a:xfrm>
            <a:custGeom>
              <a:avLst/>
              <a:gdLst/>
              <a:ahLst/>
              <a:cxnLst/>
              <a:rect l="l" t="t" r="r" b="b"/>
              <a:pathLst>
                <a:path w="206602" h="41650">
                  <a:moveTo>
                    <a:pt x="0" y="0"/>
                  </a:moveTo>
                  <a:lnTo>
                    <a:pt x="206602" y="0"/>
                  </a:lnTo>
                  <a:lnTo>
                    <a:pt x="206602" y="41650"/>
                  </a:lnTo>
                  <a:lnTo>
                    <a:pt x="0" y="41650"/>
                  </a:lnTo>
                  <a:close/>
                </a:path>
              </a:pathLst>
            </a:custGeom>
            <a:solidFill>
              <a:srgbClr val="373F42"/>
            </a:solidFill>
          </p:spPr>
        </p:sp>
        <p:sp>
          <p:nvSpPr>
            <p:cNvPr id="13" name="TextBox 13"/>
            <p:cNvSpPr txBox="1"/>
            <p:nvPr/>
          </p:nvSpPr>
          <p:spPr>
            <a:xfrm>
              <a:off x="0" y="-47625"/>
              <a:ext cx="206602" cy="892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028700" y="8696363"/>
            <a:ext cx="377347" cy="361689"/>
            <a:chOff x="0" y="0"/>
            <a:chExt cx="99383" cy="95260"/>
          </a:xfrm>
        </p:grpSpPr>
        <p:sp>
          <p:nvSpPr>
            <p:cNvPr id="15" name="Freeform 15"/>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16" name="TextBox 16"/>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6119844" y="1190554"/>
            <a:ext cx="4573120" cy="623032"/>
            <a:chOff x="0" y="0"/>
            <a:chExt cx="1204443" cy="164091"/>
          </a:xfrm>
        </p:grpSpPr>
        <p:sp>
          <p:nvSpPr>
            <p:cNvPr id="18" name="Freeform 18"/>
            <p:cNvSpPr/>
            <p:nvPr/>
          </p:nvSpPr>
          <p:spPr>
            <a:xfrm>
              <a:off x="0" y="0"/>
              <a:ext cx="1204443" cy="164091"/>
            </a:xfrm>
            <a:custGeom>
              <a:avLst/>
              <a:gdLst/>
              <a:ahLst/>
              <a:cxnLst/>
              <a:rect l="l" t="t" r="r" b="b"/>
              <a:pathLst>
                <a:path w="1204443" h="164091">
                  <a:moveTo>
                    <a:pt x="0" y="0"/>
                  </a:moveTo>
                  <a:lnTo>
                    <a:pt x="1204443" y="0"/>
                  </a:lnTo>
                  <a:lnTo>
                    <a:pt x="1204443" y="164091"/>
                  </a:lnTo>
                  <a:lnTo>
                    <a:pt x="0" y="164091"/>
                  </a:lnTo>
                  <a:close/>
                </a:path>
              </a:pathLst>
            </a:custGeom>
            <a:solidFill>
              <a:srgbClr val="768B54"/>
            </a:solidFill>
          </p:spPr>
        </p:sp>
        <p:sp>
          <p:nvSpPr>
            <p:cNvPr id="19" name="TextBox 19"/>
            <p:cNvSpPr txBox="1"/>
            <p:nvPr/>
          </p:nvSpPr>
          <p:spPr>
            <a:xfrm>
              <a:off x="0" y="-47625"/>
              <a:ext cx="1204443" cy="211716"/>
            </a:xfrm>
            <a:prstGeom prst="rect">
              <a:avLst/>
            </a:prstGeom>
          </p:spPr>
          <p:txBody>
            <a:bodyPr lIns="50800" tIns="50800" rIns="50800" bIns="50800" rtlCol="0" anchor="ctr"/>
            <a:lstStyle/>
            <a:p>
              <a:pPr algn="ctr">
                <a:lnSpc>
                  <a:spcPts val="3499"/>
                </a:lnSpc>
              </a:pPr>
              <a:endParaRPr/>
            </a:p>
          </p:txBody>
        </p:sp>
      </p:grpSp>
      <p:sp>
        <p:nvSpPr>
          <p:cNvPr id="20" name="Freeform 20"/>
          <p:cNvSpPr/>
          <p:nvPr/>
        </p:nvSpPr>
        <p:spPr>
          <a:xfrm>
            <a:off x="2451044" y="3607326"/>
            <a:ext cx="1742610" cy="1637452"/>
          </a:xfrm>
          <a:custGeom>
            <a:avLst/>
            <a:gdLst/>
            <a:ahLst/>
            <a:cxnLst/>
            <a:rect l="l" t="t" r="r" b="b"/>
            <a:pathLst>
              <a:path w="1742610" h="1637452">
                <a:moveTo>
                  <a:pt x="0" y="0"/>
                </a:moveTo>
                <a:lnTo>
                  <a:pt x="1742610" y="0"/>
                </a:lnTo>
                <a:lnTo>
                  <a:pt x="1742610" y="1637453"/>
                </a:lnTo>
                <a:lnTo>
                  <a:pt x="0" y="16374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6119844" y="2063527"/>
            <a:ext cx="9254878" cy="5834931"/>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err="1">
                <a:solidFill>
                  <a:srgbClr val="000000"/>
                </a:solidFill>
                <a:latin typeface="DM Sans"/>
              </a:rPr>
              <a:t>Selada</a:t>
            </a:r>
            <a:r>
              <a:rPr lang="en-US" sz="2499" dirty="0">
                <a:solidFill>
                  <a:srgbClr val="000000"/>
                </a:solidFill>
                <a:latin typeface="DM Sans"/>
              </a:rPr>
              <a:t> </a:t>
            </a:r>
            <a:r>
              <a:rPr lang="en-US" sz="2499" dirty="0" err="1">
                <a:solidFill>
                  <a:srgbClr val="000000"/>
                </a:solidFill>
                <a:latin typeface="DM Sans"/>
              </a:rPr>
              <a:t>banyak</a:t>
            </a:r>
            <a:r>
              <a:rPr lang="en-US" sz="2499" dirty="0">
                <a:solidFill>
                  <a:srgbClr val="000000"/>
                </a:solidFill>
                <a:latin typeface="DM Sans"/>
              </a:rPr>
              <a:t> </a:t>
            </a:r>
            <a:r>
              <a:rPr lang="en-US" sz="2499" dirty="0" err="1">
                <a:solidFill>
                  <a:srgbClr val="000000"/>
                </a:solidFill>
                <a:latin typeface="DM Sans"/>
              </a:rPr>
              <a:t>digunakan</a:t>
            </a:r>
            <a:r>
              <a:rPr lang="en-US" sz="2499" dirty="0">
                <a:solidFill>
                  <a:srgbClr val="000000"/>
                </a:solidFill>
                <a:latin typeface="DM Sans"/>
              </a:rPr>
              <a:t> </a:t>
            </a:r>
            <a:r>
              <a:rPr lang="en-US" sz="2499" dirty="0" err="1">
                <a:solidFill>
                  <a:srgbClr val="000000"/>
                </a:solidFill>
                <a:latin typeface="DM Sans"/>
              </a:rPr>
              <a:t>sebagai</a:t>
            </a:r>
            <a:r>
              <a:rPr lang="en-US" sz="2499" dirty="0">
                <a:solidFill>
                  <a:srgbClr val="000000"/>
                </a:solidFill>
                <a:latin typeface="DM Sans"/>
              </a:rPr>
              <a:t> </a:t>
            </a:r>
            <a:r>
              <a:rPr lang="en-US" sz="2499" dirty="0" err="1">
                <a:solidFill>
                  <a:srgbClr val="000000"/>
                </a:solidFill>
                <a:latin typeface="DM Sans"/>
              </a:rPr>
              <a:t>kondimen</a:t>
            </a:r>
            <a:r>
              <a:rPr lang="en-US" sz="2499" dirty="0">
                <a:solidFill>
                  <a:srgbClr val="000000"/>
                </a:solidFill>
                <a:latin typeface="DM Sans"/>
              </a:rPr>
              <a:t> di </a:t>
            </a:r>
            <a:r>
              <a:rPr lang="en-US" sz="2499" dirty="0" err="1">
                <a:solidFill>
                  <a:srgbClr val="000000"/>
                </a:solidFill>
                <a:latin typeface="DM Sans"/>
              </a:rPr>
              <a:t>berbagai</a:t>
            </a:r>
            <a:r>
              <a:rPr lang="en-US" sz="2499" dirty="0">
                <a:solidFill>
                  <a:srgbClr val="000000"/>
                </a:solidFill>
                <a:latin typeface="DM Sans"/>
              </a:rPr>
              <a:t> </a:t>
            </a:r>
            <a:r>
              <a:rPr lang="en-US" sz="2499" dirty="0" err="1">
                <a:solidFill>
                  <a:srgbClr val="000000"/>
                </a:solidFill>
                <a:latin typeface="DM Sans"/>
              </a:rPr>
              <a:t>masakan</a:t>
            </a:r>
            <a:r>
              <a:rPr lang="en-US" sz="2499" dirty="0">
                <a:solidFill>
                  <a:srgbClr val="000000"/>
                </a:solidFill>
                <a:latin typeface="DM Sans"/>
              </a:rPr>
              <a:t> </a:t>
            </a:r>
            <a:r>
              <a:rPr lang="en-US" sz="2499" dirty="0" err="1">
                <a:solidFill>
                  <a:srgbClr val="000000"/>
                </a:solidFill>
                <a:latin typeface="DM Sans"/>
              </a:rPr>
              <a:t>atau</a:t>
            </a:r>
            <a:r>
              <a:rPr lang="en-US" sz="2499" dirty="0">
                <a:solidFill>
                  <a:srgbClr val="000000"/>
                </a:solidFill>
                <a:latin typeface="DM Sans"/>
              </a:rPr>
              <a:t> </a:t>
            </a:r>
            <a:r>
              <a:rPr lang="en-US" sz="2499" dirty="0" err="1">
                <a:solidFill>
                  <a:srgbClr val="000000"/>
                </a:solidFill>
                <a:latin typeface="DM Sans"/>
              </a:rPr>
              <a:t>makanan</a:t>
            </a:r>
            <a:r>
              <a:rPr lang="en-US" sz="2499" dirty="0">
                <a:solidFill>
                  <a:srgbClr val="000000"/>
                </a:solidFill>
                <a:latin typeface="DM Sans"/>
              </a:rPr>
              <a:t> lain. </a:t>
            </a:r>
          </a:p>
          <a:p>
            <a:pPr algn="just">
              <a:lnSpc>
                <a:spcPts val="3499"/>
              </a:lnSpc>
            </a:pPr>
            <a:endParaRPr lang="en-US" sz="2499" dirty="0">
              <a:solidFill>
                <a:srgbClr val="000000"/>
              </a:solidFill>
              <a:latin typeface="DM Sans"/>
            </a:endParaRPr>
          </a:p>
          <a:p>
            <a:pPr marL="539749" lvl="1" indent="-269875" algn="just">
              <a:lnSpc>
                <a:spcPts val="3499"/>
              </a:lnSpc>
              <a:buFont typeface="Arial"/>
              <a:buChar char="•"/>
            </a:pPr>
            <a:r>
              <a:rPr lang="en-US" sz="2499" dirty="0" err="1">
                <a:solidFill>
                  <a:srgbClr val="000000"/>
                </a:solidFill>
                <a:latin typeface="DM Sans"/>
              </a:rPr>
              <a:t>Segmen</a:t>
            </a:r>
            <a:r>
              <a:rPr lang="en-US" sz="2499" dirty="0">
                <a:solidFill>
                  <a:srgbClr val="000000"/>
                </a:solidFill>
                <a:latin typeface="DM Sans"/>
              </a:rPr>
              <a:t> </a:t>
            </a:r>
            <a:r>
              <a:rPr lang="en-US" sz="2499" dirty="0" err="1">
                <a:solidFill>
                  <a:srgbClr val="000000"/>
                </a:solidFill>
                <a:latin typeface="DM Sans"/>
              </a:rPr>
              <a:t>pasar</a:t>
            </a:r>
            <a:r>
              <a:rPr lang="en-US" sz="2499" dirty="0">
                <a:solidFill>
                  <a:srgbClr val="000000"/>
                </a:solidFill>
                <a:latin typeface="DM Sans"/>
              </a:rPr>
              <a:t> yang </a:t>
            </a:r>
            <a:r>
              <a:rPr lang="en-US" sz="2499" dirty="0" err="1">
                <a:solidFill>
                  <a:srgbClr val="000000"/>
                </a:solidFill>
                <a:latin typeface="DM Sans"/>
              </a:rPr>
              <a:t>ingin</a:t>
            </a:r>
            <a:r>
              <a:rPr lang="en-US" sz="2499" dirty="0">
                <a:solidFill>
                  <a:srgbClr val="000000"/>
                </a:solidFill>
                <a:latin typeface="DM Sans"/>
              </a:rPr>
              <a:t> </a:t>
            </a:r>
            <a:r>
              <a:rPr lang="en-US" sz="2499" dirty="0" err="1">
                <a:solidFill>
                  <a:srgbClr val="000000"/>
                </a:solidFill>
                <a:latin typeface="DM Sans"/>
              </a:rPr>
              <a:t>dituju</a:t>
            </a:r>
            <a:r>
              <a:rPr lang="en-US" sz="2499" dirty="0">
                <a:solidFill>
                  <a:srgbClr val="000000"/>
                </a:solidFill>
                <a:latin typeface="DM Sans"/>
              </a:rPr>
              <a:t> </a:t>
            </a:r>
            <a:r>
              <a:rPr lang="en-US" sz="2499" dirty="0" err="1">
                <a:solidFill>
                  <a:srgbClr val="000000"/>
                </a:solidFill>
                <a:latin typeface="DM Sans"/>
              </a:rPr>
              <a:t>saat</a:t>
            </a:r>
            <a:r>
              <a:rPr lang="en-US" sz="2499" dirty="0">
                <a:solidFill>
                  <a:srgbClr val="000000"/>
                </a:solidFill>
                <a:latin typeface="DM Sans"/>
              </a:rPr>
              <a:t> </a:t>
            </a:r>
            <a:r>
              <a:rPr lang="en-US" sz="2499" dirty="0" err="1">
                <a:solidFill>
                  <a:srgbClr val="000000"/>
                </a:solidFill>
                <a:latin typeface="DM Sans"/>
              </a:rPr>
              <a:t>ini</a:t>
            </a:r>
            <a:r>
              <a:rPr lang="en-US" sz="2499" dirty="0">
                <a:solidFill>
                  <a:srgbClr val="000000"/>
                </a:solidFill>
                <a:latin typeface="DM Sans"/>
              </a:rPr>
              <a:t> </a:t>
            </a:r>
            <a:r>
              <a:rPr lang="en-US" sz="2499" dirty="0" err="1">
                <a:solidFill>
                  <a:srgbClr val="000000"/>
                </a:solidFill>
                <a:latin typeface="DM Sans"/>
              </a:rPr>
              <a:t>mulai</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pelaku</a:t>
            </a:r>
            <a:r>
              <a:rPr lang="en-US" sz="2499" dirty="0">
                <a:solidFill>
                  <a:srgbClr val="000000"/>
                </a:solidFill>
                <a:latin typeface="DM Sans"/>
              </a:rPr>
              <a:t> </a:t>
            </a:r>
            <a:r>
              <a:rPr lang="en-US" sz="2499" dirty="0" err="1">
                <a:solidFill>
                  <a:srgbClr val="000000"/>
                </a:solidFill>
                <a:latin typeface="DM Sans"/>
              </a:rPr>
              <a:t>usaha</a:t>
            </a:r>
            <a:r>
              <a:rPr lang="en-US" sz="2499" dirty="0">
                <a:solidFill>
                  <a:srgbClr val="000000"/>
                </a:solidFill>
                <a:latin typeface="DM Sans"/>
              </a:rPr>
              <a:t> di </a:t>
            </a:r>
            <a:r>
              <a:rPr lang="en-US" sz="2499" dirty="0" err="1">
                <a:solidFill>
                  <a:srgbClr val="000000"/>
                </a:solidFill>
                <a:latin typeface="DM Sans"/>
              </a:rPr>
              <a:t>tingkat</a:t>
            </a:r>
            <a:r>
              <a:rPr lang="en-US" sz="2499" dirty="0">
                <a:solidFill>
                  <a:srgbClr val="000000"/>
                </a:solidFill>
                <a:latin typeface="DM Sans"/>
              </a:rPr>
              <a:t> </a:t>
            </a:r>
            <a:r>
              <a:rPr lang="en-US" sz="2499" dirty="0" err="1">
                <a:solidFill>
                  <a:srgbClr val="000000"/>
                </a:solidFill>
                <a:latin typeface="DM Sans"/>
              </a:rPr>
              <a:t>mikro</a:t>
            </a:r>
            <a:r>
              <a:rPr lang="en-US" sz="2499" dirty="0">
                <a:solidFill>
                  <a:srgbClr val="000000"/>
                </a:solidFill>
                <a:latin typeface="DM Sans"/>
              </a:rPr>
              <a:t>, </a:t>
            </a:r>
            <a:r>
              <a:rPr lang="en-US" sz="2499" dirty="0" err="1">
                <a:solidFill>
                  <a:srgbClr val="000000"/>
                </a:solidFill>
                <a:latin typeface="DM Sans"/>
              </a:rPr>
              <a:t>menengah</a:t>
            </a:r>
            <a:r>
              <a:rPr lang="en-US" sz="2499" dirty="0">
                <a:solidFill>
                  <a:srgbClr val="000000"/>
                </a:solidFill>
                <a:latin typeface="DM Sans"/>
              </a:rPr>
              <a:t> </a:t>
            </a:r>
            <a:r>
              <a:rPr lang="en-US" sz="2499" dirty="0" err="1">
                <a:solidFill>
                  <a:srgbClr val="000000"/>
                </a:solidFill>
                <a:latin typeface="DM Sans"/>
              </a:rPr>
              <a:t>hingga</a:t>
            </a:r>
            <a:r>
              <a:rPr lang="en-US" sz="2499" dirty="0">
                <a:solidFill>
                  <a:srgbClr val="000000"/>
                </a:solidFill>
                <a:latin typeface="DM Sans"/>
              </a:rPr>
              <a:t> </a:t>
            </a:r>
            <a:r>
              <a:rPr lang="en-US" sz="2499" dirty="0" err="1">
                <a:solidFill>
                  <a:srgbClr val="000000"/>
                </a:solidFill>
                <a:latin typeface="DM Sans"/>
              </a:rPr>
              <a:t>makro</a:t>
            </a:r>
            <a:r>
              <a:rPr lang="en-US" sz="2499" dirty="0">
                <a:solidFill>
                  <a:srgbClr val="000000"/>
                </a:solidFill>
                <a:latin typeface="DM Sans"/>
              </a:rPr>
              <a:t>. </a:t>
            </a:r>
          </a:p>
          <a:p>
            <a:pPr algn="just">
              <a:lnSpc>
                <a:spcPts val="3499"/>
              </a:lnSpc>
            </a:pPr>
            <a:endParaRPr lang="en-US" sz="2499" dirty="0">
              <a:solidFill>
                <a:srgbClr val="000000"/>
              </a:solidFill>
              <a:latin typeface="DM Sans"/>
            </a:endParaRPr>
          </a:p>
          <a:p>
            <a:pPr marL="539749" lvl="1" indent="-269875" algn="just">
              <a:lnSpc>
                <a:spcPts val="3499"/>
              </a:lnSpc>
              <a:buFont typeface="Arial"/>
              <a:buChar char="•"/>
            </a:pPr>
            <a:r>
              <a:rPr lang="en-US" sz="2499" dirty="0">
                <a:solidFill>
                  <a:srgbClr val="000000"/>
                </a:solidFill>
                <a:latin typeface="DM Sans"/>
              </a:rPr>
              <a:t>PT Eco Green </a:t>
            </a:r>
            <a:r>
              <a:rPr lang="en-US" sz="2499" dirty="0" err="1">
                <a:solidFill>
                  <a:srgbClr val="000000"/>
                </a:solidFill>
                <a:latin typeface="DM Sans"/>
              </a:rPr>
              <a:t>sudah</a:t>
            </a:r>
            <a:r>
              <a:rPr lang="en-US" sz="2499" dirty="0">
                <a:solidFill>
                  <a:srgbClr val="000000"/>
                </a:solidFill>
                <a:latin typeface="DM Sans"/>
              </a:rPr>
              <a:t> </a:t>
            </a:r>
            <a:r>
              <a:rPr lang="en-US" sz="2499" dirty="0" err="1">
                <a:solidFill>
                  <a:srgbClr val="000000"/>
                </a:solidFill>
                <a:latin typeface="DM Sans"/>
              </a:rPr>
              <a:t>melakukan</a:t>
            </a:r>
            <a:r>
              <a:rPr lang="en-US" sz="2499" dirty="0">
                <a:solidFill>
                  <a:srgbClr val="000000"/>
                </a:solidFill>
                <a:latin typeface="DM Sans"/>
              </a:rPr>
              <a:t> </a:t>
            </a:r>
            <a:r>
              <a:rPr lang="en-US" sz="2499" dirty="0" err="1">
                <a:solidFill>
                  <a:srgbClr val="000000"/>
                </a:solidFill>
                <a:latin typeface="DM Sans"/>
              </a:rPr>
              <a:t>penetrasi</a:t>
            </a:r>
            <a:r>
              <a:rPr lang="en-US" sz="2499" dirty="0">
                <a:solidFill>
                  <a:srgbClr val="000000"/>
                </a:solidFill>
                <a:latin typeface="DM Sans"/>
              </a:rPr>
              <a:t> </a:t>
            </a:r>
            <a:r>
              <a:rPr lang="en-US" sz="2499" dirty="0" err="1">
                <a:solidFill>
                  <a:srgbClr val="000000"/>
                </a:solidFill>
                <a:latin typeface="DM Sans"/>
              </a:rPr>
              <a:t>ke</a:t>
            </a:r>
            <a:r>
              <a:rPr lang="en-US" sz="2499" dirty="0">
                <a:solidFill>
                  <a:srgbClr val="000000"/>
                </a:solidFill>
                <a:latin typeface="DM Sans"/>
              </a:rPr>
              <a:t> </a:t>
            </a:r>
            <a:r>
              <a:rPr lang="en-US" sz="2499" dirty="0" err="1">
                <a:solidFill>
                  <a:srgbClr val="000000"/>
                </a:solidFill>
                <a:latin typeface="DM Sans"/>
              </a:rPr>
              <a:t>berbagai</a:t>
            </a:r>
            <a:r>
              <a:rPr lang="en-US" sz="2499" dirty="0">
                <a:solidFill>
                  <a:srgbClr val="000000"/>
                </a:solidFill>
                <a:latin typeface="DM Sans"/>
              </a:rPr>
              <a:t> </a:t>
            </a:r>
            <a:r>
              <a:rPr lang="en-US" sz="2499" dirty="0" err="1">
                <a:solidFill>
                  <a:srgbClr val="000000"/>
                </a:solidFill>
                <a:latin typeface="DM Sans"/>
              </a:rPr>
              <a:t>jenis</a:t>
            </a:r>
            <a:r>
              <a:rPr lang="en-US" sz="2499" dirty="0">
                <a:solidFill>
                  <a:srgbClr val="000000"/>
                </a:solidFill>
                <a:latin typeface="DM Sans"/>
              </a:rPr>
              <a:t> </a:t>
            </a:r>
            <a:r>
              <a:rPr lang="en-US" sz="2499" dirty="0" err="1">
                <a:solidFill>
                  <a:srgbClr val="000000"/>
                </a:solidFill>
                <a:latin typeface="DM Sans"/>
              </a:rPr>
              <a:t>pasar</a:t>
            </a:r>
            <a:r>
              <a:rPr lang="en-US" sz="2499" dirty="0">
                <a:solidFill>
                  <a:srgbClr val="000000"/>
                </a:solidFill>
                <a:latin typeface="DM Sans"/>
              </a:rPr>
              <a:t> </a:t>
            </a:r>
            <a:r>
              <a:rPr lang="en-US" sz="2499" dirty="0" err="1">
                <a:solidFill>
                  <a:srgbClr val="000000"/>
                </a:solidFill>
                <a:latin typeface="DM Sans"/>
              </a:rPr>
              <a:t>diantaranya</a:t>
            </a:r>
            <a:r>
              <a:rPr lang="en-US" sz="2499" dirty="0">
                <a:solidFill>
                  <a:srgbClr val="000000"/>
                </a:solidFill>
                <a:latin typeface="DM Sans"/>
              </a:rPr>
              <a:t> </a:t>
            </a:r>
            <a:r>
              <a:rPr lang="en-US" sz="2499" dirty="0" err="1">
                <a:solidFill>
                  <a:srgbClr val="000000"/>
                </a:solidFill>
                <a:latin typeface="DM Sans"/>
              </a:rPr>
              <a:t>FnB</a:t>
            </a:r>
            <a:r>
              <a:rPr lang="en-US" sz="2499" dirty="0">
                <a:solidFill>
                  <a:srgbClr val="000000"/>
                </a:solidFill>
                <a:latin typeface="DM Sans"/>
              </a:rPr>
              <a:t>, UMKM, </a:t>
            </a:r>
            <a:r>
              <a:rPr lang="en-US" sz="2499" dirty="0" err="1">
                <a:solidFill>
                  <a:srgbClr val="000000"/>
                </a:solidFill>
                <a:latin typeface="DM Sans"/>
              </a:rPr>
              <a:t>Pasar</a:t>
            </a:r>
            <a:r>
              <a:rPr lang="en-US" sz="2499" dirty="0">
                <a:solidFill>
                  <a:srgbClr val="000000"/>
                </a:solidFill>
                <a:latin typeface="DM Sans"/>
              </a:rPr>
              <a:t> </a:t>
            </a:r>
            <a:r>
              <a:rPr lang="en-US" sz="2499" dirty="0" err="1">
                <a:solidFill>
                  <a:srgbClr val="000000"/>
                </a:solidFill>
                <a:latin typeface="DM Sans"/>
              </a:rPr>
              <a:t>tradisional</a:t>
            </a:r>
            <a:r>
              <a:rPr lang="en-US" sz="2499" dirty="0">
                <a:solidFill>
                  <a:srgbClr val="000000"/>
                </a:solidFill>
                <a:latin typeface="DM Sans"/>
              </a:rPr>
              <a:t>, </a:t>
            </a:r>
            <a:r>
              <a:rPr lang="en-US" sz="2499" dirty="0" err="1">
                <a:solidFill>
                  <a:srgbClr val="000000"/>
                </a:solidFill>
                <a:latin typeface="DM Sans"/>
              </a:rPr>
              <a:t>pasar</a:t>
            </a:r>
            <a:r>
              <a:rPr lang="en-US" sz="2499" dirty="0">
                <a:solidFill>
                  <a:srgbClr val="000000"/>
                </a:solidFill>
                <a:latin typeface="DM Sans"/>
              </a:rPr>
              <a:t> modern </a:t>
            </a:r>
            <a:r>
              <a:rPr lang="en-US" sz="2499" dirty="0" err="1">
                <a:solidFill>
                  <a:srgbClr val="000000"/>
                </a:solidFill>
                <a:latin typeface="DM Sans"/>
              </a:rPr>
              <a:t>dengan</a:t>
            </a:r>
            <a:r>
              <a:rPr lang="en-US" sz="2499" dirty="0">
                <a:solidFill>
                  <a:srgbClr val="000000"/>
                </a:solidFill>
                <a:latin typeface="DM Sans"/>
              </a:rPr>
              <a:t> </a:t>
            </a:r>
            <a:r>
              <a:rPr lang="en-US" sz="2499" dirty="0" err="1">
                <a:solidFill>
                  <a:srgbClr val="000000"/>
                </a:solidFill>
                <a:latin typeface="DM Sans"/>
              </a:rPr>
              <a:t>permintaan</a:t>
            </a:r>
            <a:r>
              <a:rPr lang="en-US" sz="2499" dirty="0">
                <a:solidFill>
                  <a:srgbClr val="000000"/>
                </a:solidFill>
                <a:latin typeface="DM Sans"/>
              </a:rPr>
              <a:t> </a:t>
            </a:r>
            <a:r>
              <a:rPr lang="en-US" sz="2499" dirty="0" err="1">
                <a:solidFill>
                  <a:srgbClr val="000000"/>
                </a:solidFill>
                <a:latin typeface="DM Sans"/>
              </a:rPr>
              <a:t>saat</a:t>
            </a:r>
            <a:r>
              <a:rPr lang="en-US" sz="2499" dirty="0">
                <a:solidFill>
                  <a:srgbClr val="000000"/>
                </a:solidFill>
                <a:latin typeface="DM Sans"/>
              </a:rPr>
              <a:t> </a:t>
            </a:r>
            <a:r>
              <a:rPr lang="en-US" sz="2499" dirty="0" err="1">
                <a:solidFill>
                  <a:srgbClr val="000000"/>
                </a:solidFill>
                <a:latin typeface="DM Sans"/>
              </a:rPr>
              <a:t>ini</a:t>
            </a:r>
            <a:r>
              <a:rPr lang="en-US" sz="2499" dirty="0">
                <a:solidFill>
                  <a:srgbClr val="000000"/>
                </a:solidFill>
                <a:latin typeface="DM Sans"/>
              </a:rPr>
              <a:t> </a:t>
            </a:r>
            <a:r>
              <a:rPr lang="en-US" sz="2800" dirty="0" err="1"/>
              <a:t>sebanyak</a:t>
            </a:r>
            <a:r>
              <a:rPr lang="en-US" sz="2800" dirty="0"/>
              <a:t> 1,6 ton per </a:t>
            </a:r>
            <a:r>
              <a:rPr lang="en-US" sz="2800" dirty="0" err="1"/>
              <a:t>bulan</a:t>
            </a:r>
            <a:r>
              <a:rPr lang="en-US" sz="2800" dirty="0"/>
              <a:t> </a:t>
            </a:r>
            <a:r>
              <a:rPr lang="en-US" sz="2800" dirty="0" err="1"/>
              <a:t>untuk</a:t>
            </a:r>
            <a:r>
              <a:rPr lang="en-US" sz="2800" dirty="0"/>
              <a:t> </a:t>
            </a:r>
            <a:r>
              <a:rPr lang="en-US" sz="2800" dirty="0" err="1"/>
              <a:t>wilayah</a:t>
            </a:r>
            <a:r>
              <a:rPr lang="en-US" sz="2800" dirty="0"/>
              <a:t> Banda Aceh, </a:t>
            </a:r>
            <a:r>
              <a:rPr lang="en-US" sz="2800" dirty="0" err="1"/>
              <a:t>Samalanga</a:t>
            </a:r>
            <a:r>
              <a:rPr lang="en-US" sz="2800" dirty="0"/>
              <a:t>, </a:t>
            </a:r>
            <a:r>
              <a:rPr lang="en-US" sz="2800" dirty="0" err="1"/>
              <a:t>dan</a:t>
            </a:r>
            <a:r>
              <a:rPr lang="en-US" sz="2800" dirty="0"/>
              <a:t> </a:t>
            </a:r>
            <a:r>
              <a:rPr lang="en-US" sz="2800" dirty="0" err="1"/>
              <a:t>Lhokseumaw</a:t>
            </a:r>
            <a:r>
              <a:rPr lang="en-US" sz="2800" dirty="0"/>
              <a:t> </a:t>
            </a:r>
            <a:r>
              <a:rPr lang="en-US" sz="2499" dirty="0">
                <a:solidFill>
                  <a:srgbClr val="000000"/>
                </a:solidFill>
                <a:latin typeface="DM Sans"/>
              </a:rPr>
              <a:t>yang </a:t>
            </a:r>
            <a:r>
              <a:rPr lang="en-US" sz="2499" dirty="0" err="1">
                <a:solidFill>
                  <a:srgbClr val="000000"/>
                </a:solidFill>
                <a:latin typeface="DM Sans"/>
              </a:rPr>
              <a:t>belum</a:t>
            </a:r>
            <a:r>
              <a:rPr lang="en-US" sz="2499" dirty="0">
                <a:solidFill>
                  <a:srgbClr val="000000"/>
                </a:solidFill>
                <a:latin typeface="DM Sans"/>
              </a:rPr>
              <a:t> </a:t>
            </a:r>
            <a:r>
              <a:rPr lang="en-US" sz="2499" dirty="0" err="1">
                <a:solidFill>
                  <a:srgbClr val="000000"/>
                </a:solidFill>
                <a:latin typeface="DM Sans"/>
              </a:rPr>
              <a:t>bisa</a:t>
            </a:r>
            <a:r>
              <a:rPr lang="en-US" sz="2499" dirty="0">
                <a:solidFill>
                  <a:srgbClr val="000000"/>
                </a:solidFill>
                <a:latin typeface="DM Sans"/>
              </a:rPr>
              <a:t> </a:t>
            </a:r>
            <a:r>
              <a:rPr lang="en-US" sz="2499" dirty="0" err="1">
                <a:solidFill>
                  <a:srgbClr val="000000"/>
                </a:solidFill>
                <a:latin typeface="DM Sans"/>
              </a:rPr>
              <a:t>dipenuhi</a:t>
            </a:r>
            <a:r>
              <a:rPr lang="en-US" sz="2499" dirty="0">
                <a:solidFill>
                  <a:srgbClr val="000000"/>
                </a:solidFill>
                <a:latin typeface="DM Sans"/>
              </a:rPr>
              <a:t> </a:t>
            </a:r>
            <a:r>
              <a:rPr lang="en-US" sz="2499" dirty="0" err="1">
                <a:solidFill>
                  <a:srgbClr val="000000"/>
                </a:solidFill>
                <a:latin typeface="DM Sans"/>
              </a:rPr>
              <a:t>karena</a:t>
            </a:r>
            <a:r>
              <a:rPr lang="en-US" sz="2499" dirty="0">
                <a:solidFill>
                  <a:srgbClr val="000000"/>
                </a:solidFill>
                <a:latin typeface="DM Sans"/>
              </a:rPr>
              <a:t> </a:t>
            </a:r>
            <a:r>
              <a:rPr lang="en-US" sz="2499" dirty="0" err="1">
                <a:solidFill>
                  <a:srgbClr val="000000"/>
                </a:solidFill>
                <a:latin typeface="DM Sans"/>
              </a:rPr>
              <a:t>keterbatasan</a:t>
            </a:r>
            <a:r>
              <a:rPr lang="en-US" sz="2499" dirty="0">
                <a:solidFill>
                  <a:srgbClr val="000000"/>
                </a:solidFill>
                <a:latin typeface="DM Sans"/>
              </a:rPr>
              <a:t> </a:t>
            </a:r>
            <a:r>
              <a:rPr lang="en-US" sz="2499" dirty="0" err="1">
                <a:solidFill>
                  <a:srgbClr val="000000"/>
                </a:solidFill>
                <a:latin typeface="DM Sans"/>
              </a:rPr>
              <a:t>produksi</a:t>
            </a:r>
            <a:r>
              <a:rPr lang="en-US" sz="2499" dirty="0">
                <a:solidFill>
                  <a:srgbClr val="000000"/>
                </a:solidFill>
                <a:latin typeface="DM Sans"/>
              </a:rPr>
              <a:t> </a:t>
            </a:r>
            <a:r>
              <a:rPr lang="en-US" sz="2499" dirty="0" err="1">
                <a:solidFill>
                  <a:srgbClr val="000000"/>
                </a:solidFill>
                <a:latin typeface="DM Sans"/>
              </a:rPr>
              <a:t>dan</a:t>
            </a:r>
            <a:r>
              <a:rPr lang="en-US" sz="2499" dirty="0">
                <a:solidFill>
                  <a:srgbClr val="000000"/>
                </a:solidFill>
                <a:latin typeface="DM Sans"/>
              </a:rPr>
              <a:t> juga </a:t>
            </a:r>
            <a:r>
              <a:rPr lang="en-US" sz="2499" dirty="0" err="1">
                <a:solidFill>
                  <a:srgbClr val="000000"/>
                </a:solidFill>
                <a:latin typeface="DM Sans"/>
              </a:rPr>
              <a:t>juga</a:t>
            </a:r>
            <a:r>
              <a:rPr lang="en-US" sz="2499" dirty="0">
                <a:solidFill>
                  <a:srgbClr val="000000"/>
                </a:solidFill>
                <a:latin typeface="DM Sans"/>
              </a:rPr>
              <a:t> demand </a:t>
            </a:r>
            <a:r>
              <a:rPr lang="en-US" sz="2499" dirty="0" err="1">
                <a:solidFill>
                  <a:srgbClr val="000000"/>
                </a:solidFill>
                <a:latin typeface="DM Sans"/>
              </a:rPr>
              <a:t>produk</a:t>
            </a:r>
            <a:r>
              <a:rPr lang="en-US" sz="2499" dirty="0">
                <a:solidFill>
                  <a:srgbClr val="000000"/>
                </a:solidFill>
                <a:latin typeface="DM Sans"/>
              </a:rPr>
              <a:t> yang </a:t>
            </a:r>
            <a:r>
              <a:rPr lang="en-US" sz="2499" dirty="0" err="1">
                <a:solidFill>
                  <a:srgbClr val="000000"/>
                </a:solidFill>
                <a:latin typeface="DM Sans"/>
              </a:rPr>
              <a:t>berasal</a:t>
            </a:r>
            <a:r>
              <a:rPr lang="en-US" sz="2499" dirty="0">
                <a:solidFill>
                  <a:srgbClr val="000000"/>
                </a:solidFill>
                <a:latin typeface="DM Sans"/>
              </a:rPr>
              <a:t> </a:t>
            </a:r>
            <a:r>
              <a:rPr lang="en-US" sz="2499" dirty="0" err="1">
                <a:solidFill>
                  <a:srgbClr val="000000"/>
                </a:solidFill>
                <a:latin typeface="DM Sans"/>
              </a:rPr>
              <a:t>dari</a:t>
            </a:r>
            <a:r>
              <a:rPr lang="en-US" sz="2499" dirty="0">
                <a:solidFill>
                  <a:srgbClr val="000000"/>
                </a:solidFill>
                <a:latin typeface="DM Sans"/>
              </a:rPr>
              <a:t> </a:t>
            </a:r>
            <a:r>
              <a:rPr lang="en-US" sz="2499" dirty="0" err="1">
                <a:solidFill>
                  <a:srgbClr val="000000"/>
                </a:solidFill>
                <a:latin typeface="DM Sans"/>
              </a:rPr>
              <a:t>luar</a:t>
            </a:r>
            <a:r>
              <a:rPr lang="en-US" sz="2499" dirty="0">
                <a:solidFill>
                  <a:srgbClr val="000000"/>
                </a:solidFill>
                <a:latin typeface="DM Sans"/>
              </a:rPr>
              <a:t> </a:t>
            </a:r>
            <a:r>
              <a:rPr lang="en-US" sz="2499" dirty="0" err="1">
                <a:solidFill>
                  <a:srgbClr val="000000"/>
                </a:solidFill>
                <a:latin typeface="DM Sans"/>
              </a:rPr>
              <a:t>daerah</a:t>
            </a:r>
            <a:r>
              <a:rPr lang="en-US" sz="2499" dirty="0">
                <a:solidFill>
                  <a:srgbClr val="000000"/>
                </a:solidFill>
                <a:latin typeface="DM Sans"/>
              </a:rPr>
              <a:t> Aceh.</a:t>
            </a:r>
          </a:p>
        </p:txBody>
      </p:sp>
      <p:grpSp>
        <p:nvGrpSpPr>
          <p:cNvPr id="22" name="Group 22"/>
          <p:cNvGrpSpPr/>
          <p:nvPr/>
        </p:nvGrpSpPr>
        <p:grpSpPr>
          <a:xfrm>
            <a:off x="16541315" y="-322892"/>
            <a:ext cx="4563857" cy="10908576"/>
            <a:chOff x="0" y="0"/>
            <a:chExt cx="1202004" cy="2873041"/>
          </a:xfrm>
        </p:grpSpPr>
        <p:sp>
          <p:nvSpPr>
            <p:cNvPr id="23" name="Freeform 23"/>
            <p:cNvSpPr/>
            <p:nvPr/>
          </p:nvSpPr>
          <p:spPr>
            <a:xfrm>
              <a:off x="0" y="0"/>
              <a:ext cx="1202004" cy="2873041"/>
            </a:xfrm>
            <a:custGeom>
              <a:avLst/>
              <a:gdLst/>
              <a:ahLst/>
              <a:cxnLst/>
              <a:rect l="l" t="t" r="r" b="b"/>
              <a:pathLst>
                <a:path w="1202004" h="2873041">
                  <a:moveTo>
                    <a:pt x="0" y="0"/>
                  </a:moveTo>
                  <a:lnTo>
                    <a:pt x="1202004" y="0"/>
                  </a:lnTo>
                  <a:lnTo>
                    <a:pt x="1202004" y="2873041"/>
                  </a:lnTo>
                  <a:lnTo>
                    <a:pt x="0" y="2873041"/>
                  </a:lnTo>
                  <a:close/>
                </a:path>
              </a:pathLst>
            </a:custGeom>
            <a:solidFill>
              <a:srgbClr val="768B54"/>
            </a:solidFill>
          </p:spPr>
        </p:sp>
        <p:sp>
          <p:nvSpPr>
            <p:cNvPr id="24" name="TextBox 24"/>
            <p:cNvSpPr txBox="1"/>
            <p:nvPr/>
          </p:nvSpPr>
          <p:spPr>
            <a:xfrm>
              <a:off x="0" y="-47625"/>
              <a:ext cx="1202004" cy="2920666"/>
            </a:xfrm>
            <a:prstGeom prst="rect">
              <a:avLst/>
            </a:prstGeom>
          </p:spPr>
          <p:txBody>
            <a:bodyPr lIns="50800" tIns="50800" rIns="50800" bIns="50800" rtlCol="0" anchor="ctr"/>
            <a:lstStyle/>
            <a:p>
              <a:pPr algn="ctr">
                <a:lnSpc>
                  <a:spcPts val="3499"/>
                </a:lnSpc>
              </a:pPr>
              <a:endParaRPr/>
            </a:p>
          </p:txBody>
        </p:sp>
      </p:grpSp>
      <p:sp>
        <p:nvSpPr>
          <p:cNvPr id="25" name="TextBox 25"/>
          <p:cNvSpPr txBox="1"/>
          <p:nvPr/>
        </p:nvSpPr>
        <p:spPr>
          <a:xfrm>
            <a:off x="591090" y="6541547"/>
            <a:ext cx="5155054" cy="1865630"/>
          </a:xfrm>
          <a:prstGeom prst="rect">
            <a:avLst/>
          </a:prstGeom>
        </p:spPr>
        <p:txBody>
          <a:bodyPr lIns="0" tIns="0" rIns="0" bIns="0" rtlCol="0" anchor="t">
            <a:spAutoFit/>
          </a:bodyPr>
          <a:lstStyle/>
          <a:p>
            <a:pPr algn="ctr">
              <a:lnSpc>
                <a:spcPts val="7209"/>
              </a:lnSpc>
            </a:pPr>
            <a:r>
              <a:rPr lang="en-US" sz="6999">
                <a:solidFill>
                  <a:srgbClr val="373F42"/>
                </a:solidFill>
                <a:latin typeface="Merriweather Sans Bold"/>
              </a:rPr>
              <a:t>Aspek</a:t>
            </a:r>
          </a:p>
          <a:p>
            <a:pPr algn="ctr">
              <a:lnSpc>
                <a:spcPts val="7209"/>
              </a:lnSpc>
            </a:pPr>
            <a:r>
              <a:rPr lang="en-US" sz="6999">
                <a:solidFill>
                  <a:srgbClr val="373F42"/>
                </a:solidFill>
                <a:latin typeface="Merriweather Sans Bold"/>
              </a:rPr>
              <a:t>Pasar</a:t>
            </a:r>
          </a:p>
        </p:txBody>
      </p:sp>
      <p:sp>
        <p:nvSpPr>
          <p:cNvPr id="26" name="Freeform 26"/>
          <p:cNvSpPr/>
          <p:nvPr/>
        </p:nvSpPr>
        <p:spPr>
          <a:xfrm rot="-5400000">
            <a:off x="12876335" y="5804023"/>
            <a:ext cx="5032323" cy="4579414"/>
          </a:xfrm>
          <a:custGeom>
            <a:avLst/>
            <a:gdLst/>
            <a:ahLst/>
            <a:cxnLst/>
            <a:rect l="l" t="t" r="r" b="b"/>
            <a:pathLst>
              <a:path w="5032323" h="4579414">
                <a:moveTo>
                  <a:pt x="0" y="0"/>
                </a:moveTo>
                <a:lnTo>
                  <a:pt x="5032323" y="0"/>
                </a:lnTo>
                <a:lnTo>
                  <a:pt x="5032323" y="4579414"/>
                </a:lnTo>
                <a:lnTo>
                  <a:pt x="0" y="45794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27"/>
          <p:cNvSpPr/>
          <p:nvPr/>
        </p:nvSpPr>
        <p:spPr>
          <a:xfrm rot="-5400000">
            <a:off x="13524259" y="6381161"/>
            <a:ext cx="6195943" cy="2261519"/>
          </a:xfrm>
          <a:custGeom>
            <a:avLst/>
            <a:gdLst/>
            <a:ahLst/>
            <a:cxnLst/>
            <a:rect l="l" t="t" r="r" b="b"/>
            <a:pathLst>
              <a:path w="6195943" h="2261519">
                <a:moveTo>
                  <a:pt x="0" y="0"/>
                </a:moveTo>
                <a:lnTo>
                  <a:pt x="6195943" y="0"/>
                </a:lnTo>
                <a:lnTo>
                  <a:pt x="6195943" y="2261519"/>
                </a:lnTo>
                <a:lnTo>
                  <a:pt x="0" y="22615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28" name="Group 28"/>
          <p:cNvGrpSpPr/>
          <p:nvPr/>
        </p:nvGrpSpPr>
        <p:grpSpPr>
          <a:xfrm rot="10799660">
            <a:off x="15660796" y="1016624"/>
            <a:ext cx="568543" cy="587648"/>
            <a:chOff x="0" y="0"/>
            <a:chExt cx="149740" cy="154771"/>
          </a:xfrm>
        </p:grpSpPr>
        <p:sp>
          <p:nvSpPr>
            <p:cNvPr id="29" name="Freeform 29"/>
            <p:cNvSpPr/>
            <p:nvPr/>
          </p:nvSpPr>
          <p:spPr>
            <a:xfrm>
              <a:off x="0" y="0"/>
              <a:ext cx="149740" cy="154771"/>
            </a:xfrm>
            <a:custGeom>
              <a:avLst/>
              <a:gdLst/>
              <a:ahLst/>
              <a:cxnLst/>
              <a:rect l="l" t="t" r="r" b="b"/>
              <a:pathLst>
                <a:path w="149740" h="154771">
                  <a:moveTo>
                    <a:pt x="0" y="0"/>
                  </a:moveTo>
                  <a:lnTo>
                    <a:pt x="149740" y="0"/>
                  </a:lnTo>
                  <a:lnTo>
                    <a:pt x="149740" y="154771"/>
                  </a:lnTo>
                  <a:lnTo>
                    <a:pt x="0" y="154771"/>
                  </a:lnTo>
                  <a:close/>
                </a:path>
              </a:pathLst>
            </a:custGeom>
            <a:solidFill>
              <a:srgbClr val="000000">
                <a:alpha val="0"/>
              </a:srgbClr>
            </a:solidFill>
            <a:ln w="38100" cap="sq">
              <a:solidFill>
                <a:srgbClr val="768B54"/>
              </a:solidFill>
              <a:prstDash val="solid"/>
              <a:miter/>
            </a:ln>
          </p:spPr>
        </p:sp>
        <p:sp>
          <p:nvSpPr>
            <p:cNvPr id="30" name="TextBox 30"/>
            <p:cNvSpPr txBox="1"/>
            <p:nvPr/>
          </p:nvSpPr>
          <p:spPr>
            <a:xfrm>
              <a:off x="0" y="-47625"/>
              <a:ext cx="149740" cy="202396"/>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rot="10799660">
            <a:off x="15945124" y="1761925"/>
            <a:ext cx="284271" cy="237708"/>
            <a:chOff x="0" y="0"/>
            <a:chExt cx="74870" cy="62606"/>
          </a:xfrm>
        </p:grpSpPr>
        <p:sp>
          <p:nvSpPr>
            <p:cNvPr id="32" name="Freeform 32"/>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3" name="TextBox 33"/>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4" name="Group 34"/>
          <p:cNvGrpSpPr/>
          <p:nvPr/>
        </p:nvGrpSpPr>
        <p:grpSpPr>
          <a:xfrm rot="10799660">
            <a:off x="15232587" y="1016681"/>
            <a:ext cx="284271" cy="237708"/>
            <a:chOff x="0" y="0"/>
            <a:chExt cx="74870" cy="62606"/>
          </a:xfrm>
        </p:grpSpPr>
        <p:sp>
          <p:nvSpPr>
            <p:cNvPr id="35" name="Freeform 35"/>
            <p:cNvSpPr/>
            <p:nvPr/>
          </p:nvSpPr>
          <p:spPr>
            <a:xfrm>
              <a:off x="0" y="0"/>
              <a:ext cx="74870" cy="62606"/>
            </a:xfrm>
            <a:custGeom>
              <a:avLst/>
              <a:gdLst/>
              <a:ahLst/>
              <a:cxnLst/>
              <a:rect l="l" t="t" r="r" b="b"/>
              <a:pathLst>
                <a:path w="74870" h="62606">
                  <a:moveTo>
                    <a:pt x="0" y="0"/>
                  </a:moveTo>
                  <a:lnTo>
                    <a:pt x="74870" y="0"/>
                  </a:lnTo>
                  <a:lnTo>
                    <a:pt x="74870" y="62606"/>
                  </a:lnTo>
                  <a:lnTo>
                    <a:pt x="0" y="62606"/>
                  </a:lnTo>
                  <a:close/>
                </a:path>
              </a:pathLst>
            </a:custGeom>
            <a:solidFill>
              <a:srgbClr val="768B54"/>
            </a:solidFill>
          </p:spPr>
        </p:sp>
        <p:sp>
          <p:nvSpPr>
            <p:cNvPr id="36" name="TextBox 36"/>
            <p:cNvSpPr txBox="1"/>
            <p:nvPr/>
          </p:nvSpPr>
          <p:spPr>
            <a:xfrm>
              <a:off x="0" y="-47625"/>
              <a:ext cx="74870" cy="110231"/>
            </a:xfrm>
            <a:prstGeom prst="rect">
              <a:avLst/>
            </a:prstGeom>
          </p:spPr>
          <p:txBody>
            <a:bodyPr lIns="50800" tIns="50800" rIns="50800" bIns="50800" rtlCol="0" anchor="ctr"/>
            <a:lstStyle/>
            <a:p>
              <a:pPr algn="ctr">
                <a:lnSpc>
                  <a:spcPts val="3499"/>
                </a:lnSpc>
              </a:pPr>
              <a:endParaRPr/>
            </a:p>
          </p:txBody>
        </p:sp>
      </p:grpSp>
      <p:grpSp>
        <p:nvGrpSpPr>
          <p:cNvPr id="37" name="Group 37"/>
          <p:cNvGrpSpPr/>
          <p:nvPr/>
        </p:nvGrpSpPr>
        <p:grpSpPr>
          <a:xfrm>
            <a:off x="6119844" y="8683402"/>
            <a:ext cx="377347" cy="361689"/>
            <a:chOff x="0" y="0"/>
            <a:chExt cx="99383" cy="95260"/>
          </a:xfrm>
        </p:grpSpPr>
        <p:sp>
          <p:nvSpPr>
            <p:cNvPr id="38" name="Freeform 38"/>
            <p:cNvSpPr/>
            <p:nvPr/>
          </p:nvSpPr>
          <p:spPr>
            <a:xfrm>
              <a:off x="0" y="0"/>
              <a:ext cx="99383" cy="95260"/>
            </a:xfrm>
            <a:custGeom>
              <a:avLst/>
              <a:gdLst/>
              <a:ahLst/>
              <a:cxnLst/>
              <a:rect l="l" t="t" r="r" b="b"/>
              <a:pathLst>
                <a:path w="99383" h="95260">
                  <a:moveTo>
                    <a:pt x="0" y="0"/>
                  </a:moveTo>
                  <a:lnTo>
                    <a:pt x="99383" y="0"/>
                  </a:lnTo>
                  <a:lnTo>
                    <a:pt x="99383" y="95260"/>
                  </a:lnTo>
                  <a:lnTo>
                    <a:pt x="0" y="95260"/>
                  </a:lnTo>
                  <a:close/>
                </a:path>
              </a:pathLst>
            </a:custGeom>
            <a:solidFill>
              <a:srgbClr val="768B54"/>
            </a:solidFill>
          </p:spPr>
        </p:sp>
        <p:sp>
          <p:nvSpPr>
            <p:cNvPr id="39" name="TextBox 39"/>
            <p:cNvSpPr txBox="1"/>
            <p:nvPr/>
          </p:nvSpPr>
          <p:spPr>
            <a:xfrm>
              <a:off x="0" y="-47625"/>
              <a:ext cx="99383" cy="142885"/>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1463</Words>
  <Application>Microsoft Office PowerPoint</Application>
  <PresentationFormat>Custom</PresentationFormat>
  <Paragraphs>274</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Aileron Ultra-Bold</vt:lpstr>
      <vt:lpstr>Aileron Heavy</vt:lpstr>
      <vt:lpstr>Glacial Indifference</vt:lpstr>
      <vt:lpstr>Calibri</vt:lpstr>
      <vt:lpstr>Aileron</vt:lpstr>
      <vt:lpstr>TT Backwards Bold</vt:lpstr>
      <vt:lpstr>Garet</vt:lpstr>
      <vt:lpstr>Merriweather Sans Bold</vt:lpstr>
      <vt:lpstr>Merriweather Sans Ultra-Bold Italics</vt:lpstr>
      <vt:lpstr>Arial</vt:lpstr>
      <vt:lpstr>Garet Bold</vt:lpstr>
      <vt:lpstr>Montserrat Ultra-Bold Italics</vt:lpstr>
      <vt:lpstr>Inter</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BISNIS SELADA HIDROPONIK</dc:title>
  <cp:lastModifiedBy>USER</cp:lastModifiedBy>
  <cp:revision>49</cp:revision>
  <dcterms:created xsi:type="dcterms:W3CDTF">2006-08-16T00:00:00Z</dcterms:created>
  <dcterms:modified xsi:type="dcterms:W3CDTF">2024-03-04T03:06:29Z</dcterms:modified>
  <dc:identifier>DAF9l-qDmoA</dc:identifier>
</cp:coreProperties>
</file>